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75" r:id="rId3"/>
    <p:sldId id="278" r:id="rId4"/>
    <p:sldId id="280" r:id="rId5"/>
    <p:sldId id="281" r:id="rId6"/>
    <p:sldId id="282" r:id="rId7"/>
    <p:sldId id="291" r:id="rId8"/>
    <p:sldId id="292" r:id="rId9"/>
    <p:sldId id="290" r:id="rId10"/>
    <p:sldId id="289" r:id="rId11"/>
    <p:sldId id="310" r:id="rId12"/>
    <p:sldId id="296" r:id="rId13"/>
    <p:sldId id="304" r:id="rId14"/>
    <p:sldId id="295" r:id="rId15"/>
    <p:sldId id="294" r:id="rId16"/>
    <p:sldId id="297" r:id="rId17"/>
    <p:sldId id="298" r:id="rId18"/>
    <p:sldId id="305" r:id="rId19"/>
    <p:sldId id="306" r:id="rId20"/>
    <p:sldId id="307" r:id="rId21"/>
    <p:sldId id="312" r:id="rId22"/>
    <p:sldId id="30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4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72" d="100"/>
          <a:sy n="72" d="100"/>
        </p:scale>
        <p:origin x="130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C3498-D109-4FEC-A270-B642A4D60734}" type="datetimeFigureOut">
              <a:rPr lang="en-US" smtClean="0"/>
              <a:t>22/03/2017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929BF8-1CDE-4641-9653-BC1BB0ADBBB1}" type="slidenum">
              <a:rPr lang="en-US" smtClean="0"/>
              <a:t>‹#›</a:t>
            </a:fld>
            <a:endParaRPr lang="en-US"/>
          </a:p>
        </p:txBody>
      </p:sp>
    </p:spTree>
    <p:extLst>
      <p:ext uri="{BB962C8B-B14F-4D97-AF65-F5344CB8AC3E}">
        <p14:creationId xmlns:p14="http://schemas.microsoft.com/office/powerpoint/2010/main" val="3204235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3967D3E3-F993-434D-8656-FDE9459E8AA3}" type="datetime4">
              <a:rPr lang="en-GB" altLang="en-US">
                <a:solidFill>
                  <a:prstClr val="black"/>
                </a:solidFill>
              </a:rPr>
              <a:pPr/>
              <a:t>22 March 2017</a:t>
            </a:fld>
            <a:endParaRPr lang="en-US" altLang="en-US">
              <a:solidFill>
                <a:prstClr val="black"/>
              </a:solidFill>
            </a:endParaRPr>
          </a:p>
        </p:txBody>
      </p:sp>
      <p:sp>
        <p:nvSpPr>
          <p:cNvPr id="7" name="Rectangle 7"/>
          <p:cNvSpPr>
            <a:spLocks noGrp="1" noChangeArrowheads="1"/>
          </p:cNvSpPr>
          <p:nvPr>
            <p:ph type="sldNum" sz="quarter" idx="5"/>
          </p:nvPr>
        </p:nvSpPr>
        <p:spPr>
          <a:ln/>
        </p:spPr>
        <p:txBody>
          <a:bodyPr/>
          <a:lstStyle/>
          <a:p>
            <a:fld id="{2984F634-4F2C-4EA3-8661-0EB9EA22B223}" type="slidenum">
              <a:rPr lang="en-US" altLang="en-US">
                <a:solidFill>
                  <a:prstClr val="black"/>
                </a:solidFill>
              </a:rPr>
              <a:pPr/>
              <a:t>11</a:t>
            </a:fld>
            <a:endParaRPr lang="en-US" altLang="en-US">
              <a:solidFill>
                <a:prstClr val="black"/>
              </a:solidFill>
            </a:endParaRPr>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939643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ASNEEF A.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058" y="3429000"/>
            <a:ext cx="4942114" cy="403225"/>
          </a:xfrm>
        </p:spPr>
        <p:txBody>
          <a:bodyPr>
            <a:noAutofit/>
          </a:bodyPr>
          <a:lstStyle>
            <a:lvl1pPr algn="l">
              <a:defRPr sz="2400" b="1">
                <a:solidFill>
                  <a:srgbClr val="373283"/>
                </a:solidFill>
              </a:defRPr>
            </a:lvl1pPr>
          </a:lstStyle>
          <a:p>
            <a:r>
              <a:rPr lang="en-US"/>
              <a:t>Click to edit Master title style</a:t>
            </a:r>
            <a:endParaRPr lang="en-US" dirty="0"/>
          </a:p>
        </p:txBody>
      </p:sp>
      <p:sp>
        <p:nvSpPr>
          <p:cNvPr id="3" name="Subtitle 2"/>
          <p:cNvSpPr>
            <a:spLocks noGrp="1"/>
          </p:cNvSpPr>
          <p:nvPr>
            <p:ph type="subTitle" idx="1"/>
          </p:nvPr>
        </p:nvSpPr>
        <p:spPr>
          <a:xfrm>
            <a:off x="3995058" y="3889375"/>
            <a:ext cx="4942114" cy="377825"/>
          </a:xfrm>
        </p:spPr>
        <p:txBody>
          <a:bodyPr>
            <a:no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1038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57C440-3E78-4947-9760-767F07821602}" type="datetimeFigureOut">
              <a:rPr lang="en-US" smtClean="0"/>
              <a:t>22/03/2017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19AF-5758-47DA-94E2-2D14AF3B0EC7}" type="slidenum">
              <a:rPr lang="en-US" smtClean="0"/>
              <a:t>‹#›</a:t>
            </a:fld>
            <a:endParaRPr lang="en-US"/>
          </a:p>
        </p:txBody>
      </p:sp>
    </p:spTree>
    <p:extLst>
      <p:ext uri="{BB962C8B-B14F-4D97-AF65-F5344CB8AC3E}">
        <p14:creationId xmlns:p14="http://schemas.microsoft.com/office/powerpoint/2010/main" val="117750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57C440-3E78-4947-9760-767F07821602}" type="datetimeFigureOut">
              <a:rPr lang="en-US" smtClean="0"/>
              <a:t>22/03/2017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19AF-5758-47DA-94E2-2D14AF3B0EC7}" type="slidenum">
              <a:rPr lang="en-US" smtClean="0"/>
              <a:t>‹#›</a:t>
            </a:fld>
            <a:endParaRPr lang="en-US"/>
          </a:p>
        </p:txBody>
      </p:sp>
    </p:spTree>
    <p:extLst>
      <p:ext uri="{BB962C8B-B14F-4D97-AF65-F5344CB8AC3E}">
        <p14:creationId xmlns:p14="http://schemas.microsoft.com/office/powerpoint/2010/main" val="2844655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OP2 B.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rgbClr val="373283"/>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373283"/>
                </a:solidFill>
              </a:defRPr>
            </a:lvl1pPr>
            <a:lvl2pPr>
              <a:defRPr>
                <a:solidFill>
                  <a:srgbClr val="373283"/>
                </a:solidFill>
              </a:defRPr>
            </a:lvl2pPr>
            <a:lvl3pPr>
              <a:defRPr>
                <a:solidFill>
                  <a:srgbClr val="373283"/>
                </a:solidFill>
              </a:defRPr>
            </a:lvl3pPr>
            <a:lvl4pPr>
              <a:defRPr>
                <a:solidFill>
                  <a:srgbClr val="373283"/>
                </a:solidFill>
              </a:defRPr>
            </a:lvl4pPr>
            <a:lvl5pPr>
              <a:defRPr>
                <a:solidFill>
                  <a:srgbClr val="37328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207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157C440-3E78-4947-9760-767F07821602}" type="datetimeFigureOut">
              <a:rPr lang="en-US" smtClean="0"/>
              <a:t>22/03/2017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1E19AF-5758-47DA-94E2-2D14AF3B0EC7}" type="slidenum">
              <a:rPr lang="en-US" smtClean="0"/>
              <a:t>‹#›</a:t>
            </a:fld>
            <a:endParaRPr lang="en-US"/>
          </a:p>
        </p:txBody>
      </p:sp>
    </p:spTree>
    <p:extLst>
      <p:ext uri="{BB962C8B-B14F-4D97-AF65-F5344CB8AC3E}">
        <p14:creationId xmlns:p14="http://schemas.microsoft.com/office/powerpoint/2010/main" val="3541220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57C440-3E78-4947-9760-767F07821602}" type="datetimeFigureOut">
              <a:rPr lang="en-US" smtClean="0"/>
              <a:t>22/03/2017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E19AF-5758-47DA-94E2-2D14AF3B0EC7}" type="slidenum">
              <a:rPr lang="en-US" smtClean="0"/>
              <a:t>‹#›</a:t>
            </a:fld>
            <a:endParaRPr lang="en-US"/>
          </a:p>
        </p:txBody>
      </p:sp>
    </p:spTree>
    <p:extLst>
      <p:ext uri="{BB962C8B-B14F-4D97-AF65-F5344CB8AC3E}">
        <p14:creationId xmlns:p14="http://schemas.microsoft.com/office/powerpoint/2010/main" val="295089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57C440-3E78-4947-9760-767F07821602}" type="datetimeFigureOut">
              <a:rPr lang="en-US" smtClean="0"/>
              <a:t>22/03/2017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1E19AF-5758-47DA-94E2-2D14AF3B0EC7}" type="slidenum">
              <a:rPr lang="en-US" smtClean="0"/>
              <a:t>‹#›</a:t>
            </a:fld>
            <a:endParaRPr lang="en-US"/>
          </a:p>
        </p:txBody>
      </p:sp>
    </p:spTree>
    <p:extLst>
      <p:ext uri="{BB962C8B-B14F-4D97-AF65-F5344CB8AC3E}">
        <p14:creationId xmlns:p14="http://schemas.microsoft.com/office/powerpoint/2010/main" val="2212771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57C440-3E78-4947-9760-767F07821602}" type="datetimeFigureOut">
              <a:rPr lang="en-US" smtClean="0"/>
              <a:t>22/03/2017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1E19AF-5758-47DA-94E2-2D14AF3B0EC7}" type="slidenum">
              <a:rPr lang="en-US" smtClean="0"/>
              <a:t>‹#›</a:t>
            </a:fld>
            <a:endParaRPr lang="en-US"/>
          </a:p>
        </p:txBody>
      </p:sp>
    </p:spTree>
    <p:extLst>
      <p:ext uri="{BB962C8B-B14F-4D97-AF65-F5344CB8AC3E}">
        <p14:creationId xmlns:p14="http://schemas.microsoft.com/office/powerpoint/2010/main" val="153999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57C440-3E78-4947-9760-767F07821602}" type="datetimeFigureOut">
              <a:rPr lang="en-US" smtClean="0"/>
              <a:t>22/03/2017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1E19AF-5758-47DA-94E2-2D14AF3B0EC7}" type="slidenum">
              <a:rPr lang="en-US" smtClean="0"/>
              <a:t>‹#›</a:t>
            </a:fld>
            <a:endParaRPr lang="en-US"/>
          </a:p>
        </p:txBody>
      </p:sp>
    </p:spTree>
    <p:extLst>
      <p:ext uri="{BB962C8B-B14F-4D97-AF65-F5344CB8AC3E}">
        <p14:creationId xmlns:p14="http://schemas.microsoft.com/office/powerpoint/2010/main" val="2231825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57C440-3E78-4947-9760-767F07821602}" type="datetimeFigureOut">
              <a:rPr lang="en-US" smtClean="0"/>
              <a:t>22/03/2017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E19AF-5758-47DA-94E2-2D14AF3B0EC7}" type="slidenum">
              <a:rPr lang="en-US" smtClean="0"/>
              <a:t>‹#›</a:t>
            </a:fld>
            <a:endParaRPr lang="en-US"/>
          </a:p>
        </p:txBody>
      </p:sp>
    </p:spTree>
    <p:extLst>
      <p:ext uri="{BB962C8B-B14F-4D97-AF65-F5344CB8AC3E}">
        <p14:creationId xmlns:p14="http://schemas.microsoft.com/office/powerpoint/2010/main" val="3496121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157C440-3E78-4947-9760-767F07821602}" type="datetimeFigureOut">
              <a:rPr lang="en-US" smtClean="0"/>
              <a:t>22/03/2017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1E19AF-5758-47DA-94E2-2D14AF3B0EC7}" type="slidenum">
              <a:rPr lang="en-US" smtClean="0"/>
              <a:t>‹#›</a:t>
            </a:fld>
            <a:endParaRPr lang="en-US"/>
          </a:p>
        </p:txBody>
      </p:sp>
    </p:spTree>
    <p:extLst>
      <p:ext uri="{BB962C8B-B14F-4D97-AF65-F5344CB8AC3E}">
        <p14:creationId xmlns:p14="http://schemas.microsoft.com/office/powerpoint/2010/main" val="429091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57C440-3E78-4947-9760-767F07821602}" type="datetimeFigureOut">
              <a:rPr lang="en-US" smtClean="0"/>
              <a:t>22/03/2017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E19AF-5758-47DA-94E2-2D14AF3B0EC7}" type="slidenum">
              <a:rPr lang="en-US" smtClean="0"/>
              <a:t>‹#›</a:t>
            </a:fld>
            <a:endParaRPr lang="en-US"/>
          </a:p>
        </p:txBody>
      </p:sp>
    </p:spTree>
    <p:extLst>
      <p:ext uri="{BB962C8B-B14F-4D97-AF65-F5344CB8AC3E}">
        <p14:creationId xmlns:p14="http://schemas.microsoft.com/office/powerpoint/2010/main" val="24595569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wmf"/><Relationship Id="rId26" Type="http://schemas.openxmlformats.org/officeDocument/2006/relationships/image" Target="../media/image34.wmf"/><Relationship Id="rId3" Type="http://schemas.openxmlformats.org/officeDocument/2006/relationships/image" Target="../media/image11.png"/><Relationship Id="rId21" Type="http://schemas.openxmlformats.org/officeDocument/2006/relationships/image" Target="../media/image29.wmf"/><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wmf"/><Relationship Id="rId25" Type="http://schemas.openxmlformats.org/officeDocument/2006/relationships/image" Target="../media/image33.wmf"/><Relationship Id="rId2" Type="http://schemas.openxmlformats.org/officeDocument/2006/relationships/notesSlide" Target="../notesSlides/notesSlide1.xml"/><Relationship Id="rId16" Type="http://schemas.openxmlformats.org/officeDocument/2006/relationships/image" Target="../media/image24.png"/><Relationship Id="rId20" Type="http://schemas.openxmlformats.org/officeDocument/2006/relationships/image" Target="../media/image28.wmf"/><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wmf"/><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wmf"/><Relationship Id="rId28" Type="http://schemas.openxmlformats.org/officeDocument/2006/relationships/image" Target="../media/image36.wmf"/><Relationship Id="rId10" Type="http://schemas.openxmlformats.org/officeDocument/2006/relationships/image" Target="../media/image18.png"/><Relationship Id="rId19" Type="http://schemas.openxmlformats.org/officeDocument/2006/relationships/image" Target="../media/image27.wmf"/><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wmf"/><Relationship Id="rId27" Type="http://schemas.openxmlformats.org/officeDocument/2006/relationships/image" Target="../media/image35.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5.wmf"/><Relationship Id="rId13" Type="http://schemas.openxmlformats.org/officeDocument/2006/relationships/image" Target="../media/image50.png"/><Relationship Id="rId3" Type="http://schemas.openxmlformats.org/officeDocument/2006/relationships/image" Target="../media/image40.wmf"/><Relationship Id="rId7" Type="http://schemas.openxmlformats.org/officeDocument/2006/relationships/image" Target="../media/image44.wmf"/><Relationship Id="rId12" Type="http://schemas.openxmlformats.org/officeDocument/2006/relationships/image" Target="../media/image49.wmf"/><Relationship Id="rId17" Type="http://schemas.openxmlformats.org/officeDocument/2006/relationships/image" Target="../media/image54.png"/><Relationship Id="rId2" Type="http://schemas.openxmlformats.org/officeDocument/2006/relationships/image" Target="../media/image39.wmf"/><Relationship Id="rId16" Type="http://schemas.openxmlformats.org/officeDocument/2006/relationships/image" Target="../media/image53.wmf"/><Relationship Id="rId1" Type="http://schemas.openxmlformats.org/officeDocument/2006/relationships/slideLayout" Target="../slideLayouts/slideLayout2.xml"/><Relationship Id="rId6" Type="http://schemas.openxmlformats.org/officeDocument/2006/relationships/image" Target="../media/image43.wmf"/><Relationship Id="rId11" Type="http://schemas.openxmlformats.org/officeDocument/2006/relationships/image" Target="../media/image48.wmf"/><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wmf"/><Relationship Id="rId14"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676400"/>
            <a:ext cx="6705600" cy="3276600"/>
          </a:xfrm>
        </p:spPr>
        <p:txBody>
          <a:bodyPr/>
          <a:lstStyle/>
          <a:p>
            <a:br>
              <a:rPr lang="en-US" sz="3000" b="1" dirty="0">
                <a:solidFill>
                  <a:schemeClr val="accent1"/>
                </a:solidFill>
                <a:latin typeface="Bookman Old Style" panose="02050604050505020204" pitchFamily="18" charset="0"/>
              </a:rPr>
            </a:br>
            <a:endParaRPr lang="ar-AE" sz="3000" b="1" dirty="0">
              <a:solidFill>
                <a:srgbClr val="002060"/>
              </a:solidFill>
              <a:latin typeface="Bookman Old Style" panose="02050604050505020204" pitchFamily="18" charset="0"/>
            </a:endParaRPr>
          </a:p>
        </p:txBody>
      </p:sp>
      <p:sp>
        <p:nvSpPr>
          <p:cNvPr id="4" name="Rectangle 3"/>
          <p:cNvSpPr/>
          <p:nvPr/>
        </p:nvSpPr>
        <p:spPr>
          <a:xfrm>
            <a:off x="4035287" y="2251238"/>
            <a:ext cx="3728906" cy="1200329"/>
          </a:xfrm>
          <a:prstGeom prst="rect">
            <a:avLst/>
          </a:prstGeom>
        </p:spPr>
        <p:txBody>
          <a:bodyPr wrap="none">
            <a:spAutoFit/>
          </a:bodyPr>
          <a:lstStyle/>
          <a:p>
            <a:r>
              <a:rPr lang="en-US" sz="3600" b="1" dirty="0">
                <a:solidFill>
                  <a:schemeClr val="tx2">
                    <a:lumMod val="75000"/>
                  </a:schemeClr>
                </a:solidFill>
                <a:latin typeface="Bookman Old Style" panose="02050604050505020204" pitchFamily="18" charset="0"/>
              </a:rPr>
              <a:t>UAE YACHT </a:t>
            </a:r>
          </a:p>
          <a:p>
            <a:r>
              <a:rPr lang="en-US" sz="3600" b="1" dirty="0">
                <a:solidFill>
                  <a:schemeClr val="tx2">
                    <a:lumMod val="75000"/>
                  </a:schemeClr>
                </a:solidFill>
                <a:latin typeface="Bookman Old Style" panose="02050604050505020204" pitchFamily="18" charset="0"/>
              </a:rPr>
              <a:t>REGULATIONS</a:t>
            </a:r>
          </a:p>
        </p:txBody>
      </p:sp>
      <p:sp>
        <p:nvSpPr>
          <p:cNvPr id="5" name="Rectangle 4"/>
          <p:cNvSpPr/>
          <p:nvPr/>
        </p:nvSpPr>
        <p:spPr>
          <a:xfrm>
            <a:off x="4038600" y="4026405"/>
            <a:ext cx="5884127" cy="954107"/>
          </a:xfrm>
          <a:prstGeom prst="rect">
            <a:avLst/>
          </a:prstGeom>
        </p:spPr>
        <p:txBody>
          <a:bodyPr wrap="square">
            <a:spAutoFit/>
          </a:bodyPr>
          <a:lstStyle/>
          <a:p>
            <a:r>
              <a:rPr lang="en-US" sz="2800" b="1" dirty="0">
                <a:solidFill>
                  <a:schemeClr val="tx2">
                    <a:lumMod val="75000"/>
                  </a:schemeClr>
                </a:solidFill>
                <a:latin typeface="Bookman Old Style" panose="02050604050505020204" pitchFamily="18" charset="0"/>
              </a:rPr>
              <a:t>PRIVATE YACHTS</a:t>
            </a:r>
          </a:p>
          <a:p>
            <a:endParaRPr lang="en-US" sz="2800" b="1" dirty="0">
              <a:solidFill>
                <a:schemeClr val="tx2">
                  <a:lumMod val="75000"/>
                </a:schemeClr>
              </a:solidFill>
              <a:latin typeface="Bookman Old Style" panose="02050604050505020204" pitchFamily="18" charset="0"/>
            </a:endParaRPr>
          </a:p>
        </p:txBody>
      </p:sp>
      <p:sp>
        <p:nvSpPr>
          <p:cNvPr id="6" name="TextBox 5"/>
          <p:cNvSpPr txBox="1"/>
          <p:nvPr/>
        </p:nvSpPr>
        <p:spPr>
          <a:xfrm>
            <a:off x="3657600" y="5707677"/>
            <a:ext cx="2286000" cy="307777"/>
          </a:xfrm>
          <a:prstGeom prst="rect">
            <a:avLst/>
          </a:prstGeom>
          <a:noFill/>
        </p:spPr>
        <p:txBody>
          <a:bodyPr wrap="square" rtlCol="0">
            <a:spAutoFit/>
          </a:bodyPr>
          <a:lstStyle/>
          <a:p>
            <a:pPr algn="ctr"/>
            <a:endParaRPr lang="en-US" sz="1400" i="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altLang="en-US" sz="2800" b="1" dirty="0">
                <a:latin typeface="Bookman Old Style" panose="02050604050505020204" pitchFamily="18" charset="0"/>
              </a:rPr>
              <a:t>STATUTORY INSTRUMENTS APPLICABLE TO YACHTS</a:t>
            </a:r>
            <a:endParaRPr lang="en-US" sz="2800" b="1" dirty="0">
              <a:latin typeface="Bookman Old Style" panose="02050604050505020204" pitchFamily="18" charset="0"/>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0000" t="59967" r="28807" b="7735"/>
          <a:stretch>
            <a:fillRect/>
          </a:stretch>
        </p:blipFill>
        <p:spPr>
          <a:xfrm>
            <a:off x="631155" y="1219200"/>
            <a:ext cx="8529410" cy="4611049"/>
          </a:xfrm>
        </p:spPr>
      </p:pic>
    </p:spTree>
    <p:extLst>
      <p:ext uri="{BB962C8B-B14F-4D97-AF65-F5344CB8AC3E}">
        <p14:creationId xmlns:p14="http://schemas.microsoft.com/office/powerpoint/2010/main" val="42480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651504" y="175419"/>
            <a:ext cx="7696200" cy="642144"/>
          </a:xfrm>
        </p:spPr>
        <p:txBody>
          <a:bodyPr>
            <a:normAutofit/>
          </a:bodyPr>
          <a:lstStyle/>
          <a:p>
            <a:r>
              <a:rPr lang="en-US" sz="3500" b="1" dirty="0">
                <a:latin typeface="Bookman Old Style" panose="02050604050505020204" pitchFamily="18" charset="0"/>
              </a:rPr>
              <a:t>MAIN FEATURES</a:t>
            </a:r>
            <a:r>
              <a:rPr lang="en-GB" altLang="en-US" sz="3500" b="1" dirty="0">
                <a:latin typeface="Bookman Old Style" panose="02050604050505020204" pitchFamily="18" charset="0"/>
              </a:rPr>
              <a:t> – CONTENTS</a:t>
            </a:r>
          </a:p>
        </p:txBody>
      </p:sp>
      <p:sp>
        <p:nvSpPr>
          <p:cNvPr id="31" name="Slide Number Placeholder 3"/>
          <p:cNvSpPr>
            <a:spLocks noGrp="1"/>
          </p:cNvSpPr>
          <p:nvPr>
            <p:ph type="sldNum" sz="quarter" idx="4294967295"/>
          </p:nvPr>
        </p:nvSpPr>
        <p:spPr>
          <a:xfrm>
            <a:off x="7043530" y="6127749"/>
            <a:ext cx="2133600" cy="365125"/>
          </a:xfrm>
        </p:spPr>
        <p:txBody>
          <a:bodyPr/>
          <a:lstStyle/>
          <a:p>
            <a:fld id="{4C65FB59-9380-42CC-A479-6A5D87E13B9E}" type="slidenum">
              <a:rPr lang="en-GB" altLang="ja-JP">
                <a:solidFill>
                  <a:prstClr val="black">
                    <a:tint val="75000"/>
                  </a:prstClr>
                </a:solidFill>
              </a:rPr>
              <a:pPr/>
              <a:t>11</a:t>
            </a:fld>
            <a:endParaRPr lang="en-GB" altLang="ja-JP" dirty="0">
              <a:solidFill>
                <a:prstClr val="black">
                  <a:tint val="75000"/>
                </a:prstClr>
              </a:solidFill>
            </a:endParaRPr>
          </a:p>
        </p:txBody>
      </p:sp>
      <p:pic>
        <p:nvPicPr>
          <p:cNvPr id="139268" name="Picture 4" descr="Part 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055" y="1400174"/>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39270" name="Picture 6" descr="Part 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055" y="1733549"/>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39271" name="Picture 7" descr="Part 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055" y="2076449"/>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39272" name="Picture 8" descr="Part 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055" y="2416174"/>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39273" name="Picture 9" descr="Part 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055" y="2755899"/>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39274" name="Picture 10" descr="Part 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993" y="3105149"/>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39275" name="Picture 11" descr="Part 0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055" y="3457574"/>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39276" name="Picture 12" descr="Part 0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055" y="3800474"/>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39277" name="Picture 13" descr="Part 0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9055" y="4125912"/>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39278" name="Picture 14" descr="Par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9055" y="4468812"/>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39279" name="Picture 15" descr="Part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9055" y="4819649"/>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39280" name="Picture 16" descr="Par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9055" y="5162549"/>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39281" name="Picture 17" descr="Part 13 - Annexes"/>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9055" y="5499099"/>
            <a:ext cx="215900" cy="215900"/>
          </a:xfrm>
          <a:prstGeom prst="rect">
            <a:avLst/>
          </a:prstGeom>
          <a:noFill/>
          <a:extLst>
            <a:ext uri="{909E8E84-426E-40DD-AFC4-6F175D3DCCD1}">
              <a14:hiddenFill xmlns:a14="http://schemas.microsoft.com/office/drawing/2010/main">
                <a:solidFill>
                  <a:srgbClr val="FFFFFF"/>
                </a:solidFill>
              </a14:hiddenFill>
            </a:ext>
          </a:extLst>
        </p:spPr>
      </p:pic>
      <p:pic>
        <p:nvPicPr>
          <p:cNvPr id="139282"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21143" y="985837"/>
            <a:ext cx="12985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3"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06868" y="1647824"/>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4" name="Picture 2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91005" y="2305049"/>
            <a:ext cx="1303338"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5" name="Picture 2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5968793" y="2962274"/>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6" name="Picture 2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44993" y="3629024"/>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7" name="Picture 2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30718" y="4295774"/>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8" name="Picture 2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216443" y="4962524"/>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89" name="Picture 2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02293" y="990599"/>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90" name="Picture 2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380080" y="1647824"/>
            <a:ext cx="1303338"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91" name="Picture 2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454693" y="2305049"/>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92" name="Picture 28"/>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540418" y="2971799"/>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93" name="Picture 29"/>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626143" y="3629024"/>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9294" name="Picture 30"/>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711868" y="4295774"/>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ectangle 3"/>
          <p:cNvSpPr txBox="1">
            <a:spLocks noChangeArrowheads="1"/>
          </p:cNvSpPr>
          <p:nvPr/>
        </p:nvSpPr>
        <p:spPr bwMode="auto">
          <a:xfrm>
            <a:off x="864980" y="1400174"/>
            <a:ext cx="550545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1200" tIns="0" rIns="61200" bIns="0" numCol="1" anchor="t" anchorCtr="0" compatLnSpc="1">
            <a:prstTxWarp prst="textNoShape">
              <a:avLst/>
            </a:prstTxWarp>
          </a:bodyPr>
          <a:lstStyle>
            <a:lvl1pPr marL="184150" indent="-184150" algn="l" rtl="0" fontAlgn="base">
              <a:spcBef>
                <a:spcPct val="40000"/>
              </a:spcBef>
              <a:spcAft>
                <a:spcPct val="20000"/>
              </a:spcAft>
              <a:buClr>
                <a:schemeClr val="tx1"/>
              </a:buClr>
              <a:buFont typeface="Wingdings" panose="05000000000000000000" pitchFamily="2" charset="2"/>
              <a:buChar char="§"/>
              <a:defRPr kern="1200">
                <a:solidFill>
                  <a:schemeClr val="tx2"/>
                </a:solidFill>
                <a:latin typeface="+mn-lt"/>
                <a:ea typeface="+mn-ea"/>
                <a:cs typeface="+mn-cs"/>
              </a:defRPr>
            </a:lvl1pPr>
            <a:lvl2pPr marL="354013" indent="-168275" algn="l" rtl="0" fontAlgn="base">
              <a:spcBef>
                <a:spcPct val="0"/>
              </a:spcBef>
              <a:spcAft>
                <a:spcPct val="20000"/>
              </a:spcAft>
              <a:buClr>
                <a:schemeClr val="tx1"/>
              </a:buClr>
              <a:buFont typeface="Times New Roman" panose="02020603050405020304" pitchFamily="18" charset="0"/>
              <a:buChar char="-"/>
              <a:defRPr sz="1600" kern="1200">
                <a:solidFill>
                  <a:schemeClr val="tx2"/>
                </a:solidFill>
                <a:latin typeface="+mn-lt"/>
                <a:ea typeface="+mn-ea"/>
                <a:cs typeface="+mn-cs"/>
              </a:defRPr>
            </a:lvl2pPr>
            <a:lvl3pPr marL="546100" indent="-190500" algn="l" rtl="0" fontAlgn="base">
              <a:spcBef>
                <a:spcPct val="0"/>
              </a:spcBef>
              <a:spcAft>
                <a:spcPct val="20000"/>
              </a:spcAft>
              <a:buClr>
                <a:schemeClr val="tx1"/>
              </a:buClr>
              <a:buFont typeface="Times New Roman" panose="02020603050405020304" pitchFamily="18" charset="0"/>
              <a:buChar char="-"/>
              <a:defRPr sz="1400" kern="1200">
                <a:solidFill>
                  <a:schemeClr val="tx2"/>
                </a:solidFill>
                <a:latin typeface="+mn-lt"/>
                <a:ea typeface="+mn-ea"/>
                <a:cs typeface="+mn-cs"/>
              </a:defRPr>
            </a:lvl3pPr>
            <a:lvl4pPr marL="722313" indent="-174625" algn="l" rtl="0" fontAlgn="base">
              <a:spcBef>
                <a:spcPct val="0"/>
              </a:spcBef>
              <a:spcAft>
                <a:spcPct val="20000"/>
              </a:spcAft>
              <a:buClr>
                <a:schemeClr val="tx1"/>
              </a:buClr>
              <a:buFont typeface="Times New Roman" panose="02020603050405020304" pitchFamily="18" charset="0"/>
              <a:buChar char="-"/>
              <a:defRPr sz="1400" kern="1200">
                <a:solidFill>
                  <a:schemeClr val="tx2"/>
                </a:solidFill>
                <a:latin typeface="+mn-lt"/>
                <a:ea typeface="+mn-ea"/>
                <a:cs typeface="+mn-cs"/>
              </a:defRPr>
            </a:lvl4pPr>
            <a:lvl5pPr marL="906463" indent="-182563" algn="l" rtl="0" fontAlgn="base">
              <a:spcBef>
                <a:spcPct val="0"/>
              </a:spcBef>
              <a:spcAft>
                <a:spcPct val="20000"/>
              </a:spcAft>
              <a:buClr>
                <a:schemeClr val="tx1"/>
              </a:buClr>
              <a:buFont typeface="Times New Roman" panose="02020603050405020304" pitchFamily="18"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Clr>
                <a:srgbClr val="0434B1"/>
              </a:buClr>
              <a:buFont typeface="Wingdings" panose="05000000000000000000" pitchFamily="2" charset="2"/>
              <a:buNone/>
              <a:tabLst>
                <a:tab pos="1076325" algn="l"/>
              </a:tabLst>
              <a:defRPr/>
            </a:pPr>
            <a:r>
              <a:rPr lang="en-GB" altLang="en-US" sz="1600" dirty="0">
                <a:solidFill>
                  <a:schemeClr val="tx1"/>
                </a:solidFill>
                <a:latin typeface="Bookman Old Style" panose="02050604050505020204" pitchFamily="18" charset="0"/>
              </a:rPr>
              <a:t>Part   1	General Provisions</a:t>
            </a:r>
          </a:p>
          <a:p>
            <a:pPr marL="0" indent="0">
              <a:lnSpc>
                <a:spcPct val="80000"/>
              </a:lnSpc>
              <a:buClr>
                <a:srgbClr val="0434B1"/>
              </a:buClr>
              <a:buFont typeface="Wingdings" panose="05000000000000000000" pitchFamily="2" charset="2"/>
              <a:buNone/>
              <a:tabLst>
                <a:tab pos="1076325" algn="l"/>
              </a:tabLst>
              <a:defRPr/>
            </a:pPr>
            <a:r>
              <a:rPr lang="en-GB" altLang="en-US" sz="1600" dirty="0">
                <a:solidFill>
                  <a:schemeClr val="tx1"/>
                </a:solidFill>
                <a:latin typeface="Bookman Old Style" panose="02050604050505020204" pitchFamily="18" charset="0"/>
              </a:rPr>
              <a:t>Part   2  	Buoyancy and Stability</a:t>
            </a:r>
          </a:p>
          <a:p>
            <a:pPr marL="0" indent="0">
              <a:lnSpc>
                <a:spcPct val="80000"/>
              </a:lnSpc>
              <a:buClr>
                <a:srgbClr val="0434B1"/>
              </a:buClr>
              <a:buFont typeface="Wingdings" panose="05000000000000000000" pitchFamily="2" charset="2"/>
              <a:buNone/>
              <a:tabLst>
                <a:tab pos="1076325" algn="l"/>
              </a:tabLst>
              <a:defRPr/>
            </a:pPr>
            <a:r>
              <a:rPr lang="en-GB" altLang="en-US" sz="1600" dirty="0">
                <a:solidFill>
                  <a:schemeClr val="tx1"/>
                </a:solidFill>
                <a:latin typeface="Bookman Old Style" panose="02050604050505020204" pitchFamily="18" charset="0"/>
              </a:rPr>
              <a:t>Part   3  	Structural Integrity</a:t>
            </a:r>
          </a:p>
          <a:p>
            <a:pPr marL="0" indent="0">
              <a:lnSpc>
                <a:spcPct val="80000"/>
              </a:lnSpc>
              <a:buClr>
                <a:srgbClr val="0434B1"/>
              </a:buClr>
              <a:buFont typeface="Wingdings" panose="05000000000000000000" pitchFamily="2" charset="2"/>
              <a:buNone/>
              <a:tabLst>
                <a:tab pos="1076325" algn="l"/>
              </a:tabLst>
              <a:defRPr/>
            </a:pPr>
            <a:r>
              <a:rPr lang="en-GB" altLang="en-US" sz="1600" dirty="0">
                <a:solidFill>
                  <a:schemeClr val="tx1"/>
                </a:solidFill>
                <a:latin typeface="Bookman Old Style" panose="02050604050505020204" pitchFamily="18" charset="0"/>
              </a:rPr>
              <a:t>Part   4  	Machinery and Electrical Installations</a:t>
            </a:r>
          </a:p>
          <a:p>
            <a:pPr marL="0" indent="0">
              <a:lnSpc>
                <a:spcPct val="80000"/>
              </a:lnSpc>
              <a:buClr>
                <a:srgbClr val="0434B1"/>
              </a:buClr>
              <a:buFont typeface="Wingdings" panose="05000000000000000000" pitchFamily="2" charset="2"/>
              <a:buNone/>
              <a:tabLst>
                <a:tab pos="1076325" algn="l"/>
              </a:tabLst>
              <a:defRPr/>
            </a:pPr>
            <a:r>
              <a:rPr lang="en-GB" altLang="en-US" sz="1600" dirty="0">
                <a:solidFill>
                  <a:schemeClr val="tx1"/>
                </a:solidFill>
                <a:latin typeface="Bookman Old Style" panose="02050604050505020204" pitchFamily="18" charset="0"/>
              </a:rPr>
              <a:t>Part   5  	Pollution Prevention</a:t>
            </a:r>
          </a:p>
          <a:p>
            <a:pPr marL="0" indent="0">
              <a:lnSpc>
                <a:spcPct val="80000"/>
              </a:lnSpc>
              <a:buClr>
                <a:srgbClr val="0434B1"/>
              </a:buClr>
              <a:buFont typeface="Wingdings" panose="05000000000000000000" pitchFamily="2" charset="2"/>
              <a:buNone/>
              <a:tabLst>
                <a:tab pos="1076325" algn="l"/>
              </a:tabLst>
              <a:defRPr/>
            </a:pPr>
            <a:r>
              <a:rPr lang="en-GB" altLang="en-US" sz="1600" dirty="0">
                <a:solidFill>
                  <a:schemeClr val="tx1"/>
                </a:solidFill>
                <a:latin typeface="Bookman Old Style" panose="02050604050505020204" pitchFamily="18" charset="0"/>
              </a:rPr>
              <a:t>Part   6  	Accommodation Safety, Security and Comfort</a:t>
            </a:r>
          </a:p>
          <a:p>
            <a:pPr marL="0" indent="0">
              <a:lnSpc>
                <a:spcPct val="80000"/>
              </a:lnSpc>
              <a:buClr>
                <a:srgbClr val="0434B1"/>
              </a:buClr>
              <a:buFont typeface="Wingdings" panose="05000000000000000000" pitchFamily="2" charset="2"/>
              <a:buNone/>
              <a:tabLst>
                <a:tab pos="1076325" algn="l"/>
              </a:tabLst>
              <a:defRPr/>
            </a:pPr>
            <a:r>
              <a:rPr lang="en-GB" altLang="en-US" sz="1600" dirty="0">
                <a:solidFill>
                  <a:schemeClr val="tx1"/>
                </a:solidFill>
                <a:latin typeface="Bookman Old Style" panose="02050604050505020204" pitchFamily="18" charset="0"/>
              </a:rPr>
              <a:t>Part   7  	Navigation and Control</a:t>
            </a:r>
          </a:p>
          <a:p>
            <a:pPr marL="0" indent="0">
              <a:lnSpc>
                <a:spcPct val="80000"/>
              </a:lnSpc>
              <a:buClr>
                <a:srgbClr val="0434B1"/>
              </a:buClr>
              <a:buFont typeface="Wingdings" panose="05000000000000000000" pitchFamily="2" charset="2"/>
              <a:buNone/>
              <a:tabLst>
                <a:tab pos="1076325" algn="l"/>
              </a:tabLst>
              <a:defRPr/>
            </a:pPr>
            <a:r>
              <a:rPr lang="en-GB" altLang="en-US" sz="1600" dirty="0">
                <a:solidFill>
                  <a:schemeClr val="tx1"/>
                </a:solidFill>
                <a:latin typeface="Bookman Old Style" panose="02050604050505020204" pitchFamily="18" charset="0"/>
              </a:rPr>
              <a:t>Part   8  	Fire Safety</a:t>
            </a:r>
          </a:p>
          <a:p>
            <a:pPr marL="0" indent="0">
              <a:lnSpc>
                <a:spcPct val="80000"/>
              </a:lnSpc>
              <a:buClr>
                <a:srgbClr val="0434B1"/>
              </a:buClr>
              <a:buFont typeface="Wingdings" panose="05000000000000000000" pitchFamily="2" charset="2"/>
              <a:buNone/>
              <a:tabLst>
                <a:tab pos="1076325" algn="l"/>
              </a:tabLst>
              <a:defRPr/>
            </a:pPr>
            <a:r>
              <a:rPr lang="en-GB" altLang="en-US" sz="1600" dirty="0">
                <a:solidFill>
                  <a:schemeClr val="tx1"/>
                </a:solidFill>
                <a:latin typeface="Bookman Old Style" panose="02050604050505020204" pitchFamily="18" charset="0"/>
              </a:rPr>
              <a:t>Part   9  	Life Saving</a:t>
            </a:r>
          </a:p>
          <a:p>
            <a:pPr marL="0" indent="0">
              <a:lnSpc>
                <a:spcPct val="80000"/>
              </a:lnSpc>
              <a:buClr>
                <a:srgbClr val="0434B1"/>
              </a:buClr>
              <a:buFont typeface="Wingdings" panose="05000000000000000000" pitchFamily="2" charset="2"/>
              <a:buNone/>
              <a:tabLst>
                <a:tab pos="1076325" algn="l"/>
              </a:tabLst>
              <a:defRPr/>
            </a:pPr>
            <a:r>
              <a:rPr lang="en-GB" altLang="en-US" sz="1600" dirty="0">
                <a:solidFill>
                  <a:schemeClr val="tx1"/>
                </a:solidFill>
                <a:latin typeface="Bookman Old Style" panose="02050604050505020204" pitchFamily="18" charset="0"/>
              </a:rPr>
              <a:t>Part 10  	Equipment Carried On board</a:t>
            </a:r>
          </a:p>
          <a:p>
            <a:pPr marL="0" indent="0">
              <a:lnSpc>
                <a:spcPct val="80000"/>
              </a:lnSpc>
              <a:buClr>
                <a:srgbClr val="0434B1"/>
              </a:buClr>
              <a:buFont typeface="Wingdings" panose="05000000000000000000" pitchFamily="2" charset="2"/>
              <a:buNone/>
              <a:tabLst>
                <a:tab pos="1076325" algn="l"/>
              </a:tabLst>
              <a:defRPr/>
            </a:pPr>
            <a:r>
              <a:rPr lang="en-GB" altLang="en-US" sz="1600" dirty="0">
                <a:solidFill>
                  <a:schemeClr val="tx1"/>
                </a:solidFill>
                <a:latin typeface="Bookman Old Style" panose="02050604050505020204" pitchFamily="18" charset="0"/>
              </a:rPr>
              <a:t>Part 11  	Manning</a:t>
            </a:r>
          </a:p>
          <a:p>
            <a:pPr marL="0" indent="0">
              <a:lnSpc>
                <a:spcPct val="80000"/>
              </a:lnSpc>
              <a:buClr>
                <a:srgbClr val="0434B1"/>
              </a:buClr>
              <a:buFont typeface="Wingdings" panose="05000000000000000000" pitchFamily="2" charset="2"/>
              <a:buNone/>
              <a:tabLst>
                <a:tab pos="1076325" algn="l"/>
              </a:tabLst>
              <a:defRPr/>
            </a:pPr>
            <a:r>
              <a:rPr lang="en-GB" altLang="en-US" sz="1600" dirty="0">
                <a:solidFill>
                  <a:schemeClr val="tx1"/>
                </a:solidFill>
                <a:latin typeface="Bookman Old Style" panose="02050604050505020204" pitchFamily="18" charset="0"/>
              </a:rPr>
              <a:t>Part 12  	Surveys and Certification</a:t>
            </a:r>
          </a:p>
          <a:p>
            <a:pPr marL="0" indent="0">
              <a:lnSpc>
                <a:spcPct val="80000"/>
              </a:lnSpc>
              <a:buClr>
                <a:srgbClr val="0434B1"/>
              </a:buClr>
              <a:buFont typeface="Wingdings" panose="05000000000000000000" pitchFamily="2" charset="2"/>
              <a:buNone/>
              <a:tabLst>
                <a:tab pos="1076325" algn="l"/>
              </a:tabLst>
              <a:defRPr/>
            </a:pPr>
            <a:r>
              <a:rPr lang="en-GB" altLang="en-US" sz="1600" dirty="0">
                <a:solidFill>
                  <a:schemeClr val="tx1"/>
                </a:solidFill>
                <a:latin typeface="Bookman Old Style" panose="02050604050505020204" pitchFamily="18" charset="0"/>
              </a:rPr>
              <a:t>Annexes 	Certificates</a:t>
            </a:r>
          </a:p>
        </p:txBody>
      </p:sp>
      <p:pic>
        <p:nvPicPr>
          <p:cNvPr id="32"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31462" y="949358"/>
            <a:ext cx="12985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17187" y="1611345"/>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01324" y="2268570"/>
            <a:ext cx="1303338"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2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12612" y="954120"/>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390399" y="1611345"/>
            <a:ext cx="1303338"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2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09275" y="2977182"/>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495175" y="2319957"/>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71944" y="964266"/>
            <a:ext cx="12985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57669" y="1626253"/>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2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1806" y="2283478"/>
            <a:ext cx="1303338"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2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53094" y="969028"/>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2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430881" y="1626253"/>
            <a:ext cx="1303338"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065631" y="3588921"/>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23"/>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151356" y="4255671"/>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28"/>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7561056" y="2931696"/>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9"/>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646781" y="3588921"/>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21"/>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029913" y="2937079"/>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7"/>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7515813" y="2279854"/>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1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792582" y="924163"/>
            <a:ext cx="1298575"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Picture 1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878307" y="1586150"/>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20"/>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62444" y="2243375"/>
            <a:ext cx="1303338"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25"/>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373732" y="928925"/>
            <a:ext cx="1303337"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 name="Picture 26"/>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7451519" y="1586150"/>
            <a:ext cx="1303338" cy="77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685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792162"/>
          </a:xfrm>
        </p:spPr>
        <p:txBody>
          <a:bodyPr>
            <a:normAutofit/>
          </a:bodyPr>
          <a:lstStyle/>
          <a:p>
            <a:r>
              <a:rPr lang="en-US" sz="3500" b="1" dirty="0">
                <a:latin typeface="Bookman Old Style" panose="02050604050505020204" pitchFamily="18" charset="0"/>
              </a:rPr>
              <a:t>VERIFICATION OF COMPLIANCE</a:t>
            </a:r>
          </a:p>
        </p:txBody>
      </p:sp>
      <p:sp>
        <p:nvSpPr>
          <p:cNvPr id="3" name="Content Placeholder 2"/>
          <p:cNvSpPr>
            <a:spLocks noGrp="1"/>
          </p:cNvSpPr>
          <p:nvPr>
            <p:ph idx="1"/>
          </p:nvPr>
        </p:nvSpPr>
        <p:spPr>
          <a:xfrm>
            <a:off x="609600" y="1066800"/>
            <a:ext cx="8229600" cy="4953000"/>
          </a:xfrm>
        </p:spPr>
        <p:txBody>
          <a:bodyPr>
            <a:normAutofit fontScale="62500" lnSpcReduction="20000"/>
          </a:bodyPr>
          <a:lstStyle/>
          <a:p>
            <a:pPr marL="0" indent="0">
              <a:buNone/>
            </a:pPr>
            <a:r>
              <a:rPr lang="en-US" dirty="0">
                <a:solidFill>
                  <a:schemeClr val="tx1"/>
                </a:solidFill>
                <a:latin typeface="Bookman Old Style" panose="02050604050505020204" pitchFamily="18" charset="0"/>
              </a:rPr>
              <a:t>The following methods of verification are equivalent under the UAE Yacht Regulations:</a:t>
            </a:r>
          </a:p>
          <a:p>
            <a:pPr marL="0" indent="0">
              <a:buNone/>
            </a:pPr>
            <a:endParaRPr lang="en-US" dirty="0">
              <a:solidFill>
                <a:schemeClr val="tx1"/>
              </a:solidFill>
              <a:latin typeface="Bookman Old Style" panose="02050604050505020204" pitchFamily="18" charset="0"/>
            </a:endParaRPr>
          </a:p>
          <a:p>
            <a:r>
              <a:rPr lang="en-US" b="1" i="1" dirty="0">
                <a:solidFill>
                  <a:schemeClr val="tx1"/>
                </a:solidFill>
                <a:latin typeface="Bookman Old Style" panose="02050604050505020204" pitchFamily="18" charset="0"/>
              </a:rPr>
              <a:t>Prescriptive</a:t>
            </a:r>
            <a:r>
              <a:rPr lang="en-US" dirty="0">
                <a:solidFill>
                  <a:schemeClr val="tx1"/>
                </a:solidFill>
                <a:latin typeface="Bookman Old Style" panose="02050604050505020204" pitchFamily="18" charset="0"/>
              </a:rPr>
              <a:t>: this type of verification method is often used in statutory instruments such as SOLAS and Classification Societies’ rules.</a:t>
            </a:r>
          </a:p>
          <a:p>
            <a:endParaRPr lang="en-US" dirty="0">
              <a:solidFill>
                <a:schemeClr val="tx1"/>
              </a:solidFill>
              <a:latin typeface="Bookman Old Style" panose="02050604050505020204" pitchFamily="18" charset="0"/>
            </a:endParaRPr>
          </a:p>
          <a:p>
            <a:r>
              <a:rPr lang="en-US" b="1" i="1" dirty="0">
                <a:solidFill>
                  <a:schemeClr val="tx1"/>
                </a:solidFill>
                <a:latin typeface="Bookman Old Style" panose="02050604050505020204" pitchFamily="18" charset="0"/>
              </a:rPr>
              <a:t>Analysis</a:t>
            </a:r>
            <a:r>
              <a:rPr lang="en-US" dirty="0">
                <a:solidFill>
                  <a:schemeClr val="tx1"/>
                </a:solidFill>
                <a:latin typeface="Bookman Old Style" panose="02050604050505020204" pitchFamily="18" charset="0"/>
              </a:rPr>
              <a:t>: this method involves studies and calculations according to standards and guidelines provided by or agreed with IMO, Flag/RO and/or Classification Societies.</a:t>
            </a:r>
          </a:p>
          <a:p>
            <a:endParaRPr lang="en-US" dirty="0">
              <a:solidFill>
                <a:schemeClr val="tx1"/>
              </a:solidFill>
              <a:latin typeface="Bookman Old Style" panose="02050604050505020204" pitchFamily="18" charset="0"/>
            </a:endParaRPr>
          </a:p>
          <a:p>
            <a:r>
              <a:rPr lang="en-US" b="1" i="1" dirty="0">
                <a:solidFill>
                  <a:schemeClr val="tx1"/>
                </a:solidFill>
                <a:latin typeface="Bookman Old Style" panose="02050604050505020204" pitchFamily="18" charset="0"/>
              </a:rPr>
              <a:t>Demonstration</a:t>
            </a:r>
            <a:r>
              <a:rPr lang="en-US" dirty="0">
                <a:solidFill>
                  <a:schemeClr val="tx1"/>
                </a:solidFill>
                <a:latin typeface="Bookman Old Style" panose="02050604050505020204" pitchFamily="18" charset="0"/>
              </a:rPr>
              <a:t>: a practical trial enables the verification of the issue in question.</a:t>
            </a:r>
          </a:p>
          <a:p>
            <a:endParaRPr lang="en-US" dirty="0">
              <a:solidFill>
                <a:schemeClr val="tx1"/>
              </a:solidFill>
              <a:latin typeface="Bookman Old Style" panose="02050604050505020204" pitchFamily="18" charset="0"/>
            </a:endParaRPr>
          </a:p>
          <a:p>
            <a:r>
              <a:rPr lang="en-US" b="1" i="1" dirty="0">
                <a:solidFill>
                  <a:schemeClr val="tx1"/>
                </a:solidFill>
                <a:latin typeface="Bookman Old Style" panose="02050604050505020204" pitchFamily="18" charset="0"/>
              </a:rPr>
              <a:t>Risk Assessment</a:t>
            </a:r>
            <a:r>
              <a:rPr lang="en-US" dirty="0">
                <a:solidFill>
                  <a:schemeClr val="tx1"/>
                </a:solidFill>
                <a:latin typeface="Bookman Old Style" panose="02050604050505020204" pitchFamily="18" charset="0"/>
              </a:rPr>
              <a:t>: can be chosen if none of the above is feasible or applicable.</a:t>
            </a:r>
          </a:p>
        </p:txBody>
      </p:sp>
    </p:spTree>
    <p:extLst>
      <p:ext uri="{BB962C8B-B14F-4D97-AF65-F5344CB8AC3E}">
        <p14:creationId xmlns:p14="http://schemas.microsoft.com/office/powerpoint/2010/main" val="1418158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609600" y="2716262"/>
            <a:ext cx="2895600" cy="2667000"/>
          </a:xfrm>
          <a:prstGeom prst="round2Diag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74638"/>
            <a:ext cx="8229600" cy="765224"/>
          </a:xfrm>
        </p:spPr>
        <p:txBody>
          <a:bodyPr>
            <a:normAutofit/>
          </a:bodyPr>
          <a:lstStyle/>
          <a:p>
            <a:r>
              <a:rPr lang="en-GB" altLang="en-US" sz="3500" b="1" dirty="0">
                <a:latin typeface="Bookman Old Style" panose="02050604050505020204" pitchFamily="18" charset="0"/>
              </a:rPr>
              <a:t>MAIN GOVERNING PARAMETERS</a:t>
            </a:r>
            <a:endParaRPr lang="en-US" sz="3500" b="1" dirty="0">
              <a:latin typeface="Bookman Old Style" panose="02050604050505020204"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713626" y="2362200"/>
            <a:ext cx="4896973" cy="3581400"/>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3" name="Rectangle 2"/>
          <p:cNvSpPr/>
          <p:nvPr/>
        </p:nvSpPr>
        <p:spPr>
          <a:xfrm>
            <a:off x="793750" y="1219200"/>
            <a:ext cx="7816850" cy="1323439"/>
          </a:xfrm>
          <a:prstGeom prst="rect">
            <a:avLst/>
          </a:prstGeom>
        </p:spPr>
        <p:txBody>
          <a:bodyPr wrap="square">
            <a:spAutoFit/>
          </a:bodyPr>
          <a:lstStyle/>
          <a:p>
            <a:r>
              <a:rPr lang="en-US" sz="2000" dirty="0">
                <a:latin typeface="Bookman Old Style" panose="02050604050505020204" pitchFamily="18" charset="0"/>
              </a:rPr>
              <a:t>The main governing parameters described below are used to differentiate on the measures needed to meet the functional requirements within the segments covered by the UAE Yacht Regulations:</a:t>
            </a:r>
          </a:p>
        </p:txBody>
      </p:sp>
      <p:sp>
        <p:nvSpPr>
          <p:cNvPr id="8" name="Rectangle 7"/>
          <p:cNvSpPr/>
          <p:nvPr/>
        </p:nvSpPr>
        <p:spPr>
          <a:xfrm>
            <a:off x="775215" y="2895600"/>
            <a:ext cx="2635250" cy="2169825"/>
          </a:xfrm>
          <a:prstGeom prst="rect">
            <a:avLst/>
          </a:prstGeom>
        </p:spPr>
        <p:txBody>
          <a:bodyPr wrap="square">
            <a:spAutoFit/>
          </a:bodyPr>
          <a:lstStyle/>
          <a:p>
            <a:r>
              <a:rPr lang="en-US" sz="1500" b="1" dirty="0">
                <a:latin typeface="Bookman Old Style" panose="02050604050505020204" pitchFamily="18" charset="0"/>
              </a:rPr>
              <a:t>Number of Guests: </a:t>
            </a:r>
          </a:p>
          <a:p>
            <a:r>
              <a:rPr lang="en-US" sz="1500" dirty="0">
                <a:latin typeface="Bookman Old Style" panose="02050604050505020204" pitchFamily="18" charset="0"/>
              </a:rPr>
              <a:t>&lt; 12 / 12-60 / &gt;60</a:t>
            </a:r>
          </a:p>
          <a:p>
            <a:r>
              <a:rPr lang="en-US" sz="1500" b="1" dirty="0">
                <a:latin typeface="Bookman Old Style" panose="02050604050505020204" pitchFamily="18" charset="0"/>
              </a:rPr>
              <a:t>Area of Operation: </a:t>
            </a:r>
          </a:p>
          <a:p>
            <a:r>
              <a:rPr lang="en-US" sz="1500" dirty="0">
                <a:latin typeface="Bookman Old Style" panose="02050604050505020204" pitchFamily="18" charset="0"/>
              </a:rPr>
              <a:t>Coastal / Ocean / Polar</a:t>
            </a:r>
          </a:p>
          <a:p>
            <a:r>
              <a:rPr lang="en-US" sz="1500" b="1" dirty="0">
                <a:latin typeface="Bookman Old Style" panose="02050604050505020204" pitchFamily="18" charset="0"/>
              </a:rPr>
              <a:t>Mode of Operation: </a:t>
            </a:r>
          </a:p>
          <a:p>
            <a:r>
              <a:rPr lang="en-US" sz="1500" dirty="0">
                <a:latin typeface="Bookman Old Style" panose="02050604050505020204" pitchFamily="18" charset="0"/>
              </a:rPr>
              <a:t>Transfer / Normal / Event</a:t>
            </a:r>
          </a:p>
          <a:p>
            <a:r>
              <a:rPr lang="en-US" sz="1500" b="1" dirty="0">
                <a:latin typeface="Bookman Old Style" panose="02050604050505020204" pitchFamily="18" charset="0"/>
              </a:rPr>
              <a:t>Type of yacht: </a:t>
            </a:r>
          </a:p>
          <a:p>
            <a:r>
              <a:rPr lang="en-US" sz="1500" dirty="0">
                <a:latin typeface="Bookman Old Style" panose="02050604050505020204" pitchFamily="18" charset="0"/>
              </a:rPr>
              <a:t>Sail / Motor / Expedition</a:t>
            </a:r>
          </a:p>
        </p:txBody>
      </p:sp>
    </p:spTree>
    <p:extLst>
      <p:ext uri="{BB962C8B-B14F-4D97-AF65-F5344CB8AC3E}">
        <p14:creationId xmlns:p14="http://schemas.microsoft.com/office/powerpoint/2010/main" val="3357799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275" y="272534"/>
            <a:ext cx="8229600" cy="718066"/>
          </a:xfrm>
        </p:spPr>
        <p:txBody>
          <a:bodyPr/>
          <a:lstStyle/>
          <a:p>
            <a:r>
              <a:rPr lang="en-US" sz="3500" b="1" dirty="0">
                <a:latin typeface="Bookman Old Style" panose="02050604050505020204" pitchFamily="18" charset="0"/>
              </a:rPr>
              <a:t>SURVEYS AND CERTIFICATION</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175" y="14478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060575" y="972450"/>
            <a:ext cx="4953000" cy="369332"/>
          </a:xfrm>
          <a:prstGeom prst="rect">
            <a:avLst/>
          </a:prstGeom>
          <a:noFill/>
        </p:spPr>
        <p:txBody>
          <a:bodyPr wrap="square" rtlCol="0">
            <a:spAutoFit/>
          </a:bodyPr>
          <a:lstStyle/>
          <a:p>
            <a:pPr algn="ctr"/>
            <a:r>
              <a:rPr lang="en-US" b="1" dirty="0">
                <a:latin typeface="Bookman Old Style" panose="02050604050505020204" pitchFamily="18" charset="0"/>
              </a:rPr>
              <a:t>LIST OF CERTIFICATES TO BE ISSUED</a:t>
            </a:r>
          </a:p>
        </p:txBody>
      </p:sp>
    </p:spTree>
    <p:extLst>
      <p:ext uri="{BB962C8B-B14F-4D97-AF65-F5344CB8AC3E}">
        <p14:creationId xmlns:p14="http://schemas.microsoft.com/office/powerpoint/2010/main" val="3094778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896" y="118774"/>
            <a:ext cx="8229600" cy="687940"/>
          </a:xfrm>
        </p:spPr>
        <p:txBody>
          <a:bodyPr>
            <a:normAutofit/>
          </a:bodyPr>
          <a:lstStyle/>
          <a:p>
            <a:r>
              <a:rPr lang="en-US" sz="3500" b="1" dirty="0">
                <a:latin typeface="Bookman Old Style" panose="02050604050505020204" pitchFamily="18" charset="0"/>
              </a:rPr>
              <a:t>SURVEYS AND CERTIFICATION</a:t>
            </a:r>
          </a:p>
        </p:txBody>
      </p:sp>
      <p:grpSp>
        <p:nvGrpSpPr>
          <p:cNvPr id="48" name="Group 47"/>
          <p:cNvGrpSpPr/>
          <p:nvPr/>
        </p:nvGrpSpPr>
        <p:grpSpPr>
          <a:xfrm>
            <a:off x="228600" y="1143000"/>
            <a:ext cx="8686800" cy="4495800"/>
            <a:chOff x="-68263" y="1371600"/>
            <a:chExt cx="9290051" cy="510540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371600"/>
              <a:ext cx="608013" cy="86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4"/>
            <p:cNvSpPr txBox="1">
              <a:spLocks noChangeArrowheads="1"/>
            </p:cNvSpPr>
            <p:nvPr/>
          </p:nvSpPr>
          <p:spPr bwMode="auto">
            <a:xfrm>
              <a:off x="3333750" y="2197100"/>
              <a:ext cx="25019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1400" dirty="0"/>
                <a:t>Yacht Certificate of Registry</a:t>
              </a:r>
            </a:p>
          </p:txBody>
        </p:sp>
        <p:sp>
          <p:nvSpPr>
            <p:cNvPr id="6" name="Text Box 5"/>
            <p:cNvSpPr txBox="1">
              <a:spLocks noChangeArrowheads="1"/>
            </p:cNvSpPr>
            <p:nvPr/>
          </p:nvSpPr>
          <p:spPr bwMode="auto">
            <a:xfrm>
              <a:off x="3835400" y="3746500"/>
              <a:ext cx="1511300" cy="52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r>
                <a:rPr lang="en-GB" altLang="en-US" sz="1400" dirty="0"/>
                <a:t>Yacht Safety </a:t>
              </a:r>
            </a:p>
            <a:p>
              <a:pPr algn="ctr">
                <a:spcBef>
                  <a:spcPct val="5000"/>
                </a:spcBef>
              </a:pPr>
              <a:r>
                <a:rPr lang="en-GB" altLang="en-US" sz="1400" dirty="0"/>
                <a:t>Certificate</a:t>
              </a:r>
            </a:p>
          </p:txBody>
        </p:sp>
        <p:sp>
          <p:nvSpPr>
            <p:cNvPr id="8" name="Text Box 7"/>
            <p:cNvSpPr txBox="1">
              <a:spLocks noChangeArrowheads="1"/>
            </p:cNvSpPr>
            <p:nvPr/>
          </p:nvSpPr>
          <p:spPr bwMode="auto">
            <a:xfrm>
              <a:off x="989013" y="5722938"/>
              <a:ext cx="1387475"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r>
                <a:rPr lang="en-GB" altLang="en-US" sz="1400"/>
                <a:t>International Load Line </a:t>
              </a:r>
            </a:p>
            <a:p>
              <a:pPr algn="ctr">
                <a:spcBef>
                  <a:spcPct val="5000"/>
                </a:spcBef>
              </a:pPr>
              <a:r>
                <a:rPr lang="en-GB" altLang="en-US" sz="1400"/>
                <a:t>Certificate</a:t>
              </a:r>
            </a:p>
          </p:txBody>
        </p:sp>
        <p:sp>
          <p:nvSpPr>
            <p:cNvPr id="9" name="Text Box 8"/>
            <p:cNvSpPr txBox="1">
              <a:spLocks noChangeArrowheads="1"/>
            </p:cNvSpPr>
            <p:nvPr/>
          </p:nvSpPr>
          <p:spPr bwMode="auto">
            <a:xfrm>
              <a:off x="2147888" y="5729288"/>
              <a:ext cx="1311275"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r>
                <a:rPr lang="en-GB" altLang="en-US" sz="1400"/>
                <a:t>Classification</a:t>
              </a:r>
            </a:p>
            <a:p>
              <a:pPr algn="ctr">
                <a:spcBef>
                  <a:spcPct val="5000"/>
                </a:spcBef>
              </a:pPr>
              <a:r>
                <a:rPr lang="en-GB" altLang="en-US" sz="1400"/>
                <a:t>Certificate</a:t>
              </a:r>
            </a:p>
          </p:txBody>
        </p:sp>
        <p:sp>
          <p:nvSpPr>
            <p:cNvPr id="10" name="Text Box 9"/>
            <p:cNvSpPr txBox="1">
              <a:spLocks noChangeArrowheads="1"/>
            </p:cNvSpPr>
            <p:nvPr/>
          </p:nvSpPr>
          <p:spPr bwMode="auto">
            <a:xfrm>
              <a:off x="3192463" y="5716588"/>
              <a:ext cx="141605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r>
                <a:rPr lang="en-GB" altLang="en-US" sz="1400"/>
                <a:t>Yacht Construction Certificate</a:t>
              </a:r>
            </a:p>
          </p:txBody>
        </p:sp>
        <p:sp>
          <p:nvSpPr>
            <p:cNvPr id="11" name="Line 10"/>
            <p:cNvSpPr>
              <a:spLocks noChangeShapeType="1"/>
            </p:cNvSpPr>
            <p:nvPr/>
          </p:nvSpPr>
          <p:spPr bwMode="auto">
            <a:xfrm>
              <a:off x="4578350" y="2520950"/>
              <a:ext cx="0" cy="2873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2" name="Line 11"/>
            <p:cNvSpPr>
              <a:spLocks noChangeShapeType="1"/>
            </p:cNvSpPr>
            <p:nvPr/>
          </p:nvSpPr>
          <p:spPr bwMode="auto">
            <a:xfrm>
              <a:off x="4584700" y="4289425"/>
              <a:ext cx="0" cy="2873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13"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4025" y="2905125"/>
              <a:ext cx="623888"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Line 15"/>
            <p:cNvSpPr>
              <a:spLocks noChangeShapeType="1"/>
            </p:cNvSpPr>
            <p:nvPr/>
          </p:nvSpPr>
          <p:spPr bwMode="auto">
            <a:xfrm flipV="1">
              <a:off x="582613" y="4587875"/>
              <a:ext cx="7904162"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pic>
          <p:nvPicPr>
            <p:cNvPr id="15"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0313" y="4883150"/>
              <a:ext cx="622300"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5688" y="4892675"/>
              <a:ext cx="619125"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5038" y="4887913"/>
              <a:ext cx="625475"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40300" y="4984750"/>
              <a:ext cx="6223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 Box 21"/>
            <p:cNvSpPr txBox="1">
              <a:spLocks noChangeArrowheads="1"/>
            </p:cNvSpPr>
            <p:nvPr/>
          </p:nvSpPr>
          <p:spPr bwMode="auto">
            <a:xfrm>
              <a:off x="5646738" y="5724525"/>
              <a:ext cx="1160462"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r>
                <a:rPr lang="en-GB" altLang="en-US" sz="1400"/>
                <a:t>Document of Compliance</a:t>
              </a:r>
            </a:p>
          </p:txBody>
        </p:sp>
        <p:pic>
          <p:nvPicPr>
            <p:cNvPr id="20" name="Picture 2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27725" y="4887913"/>
              <a:ext cx="6223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23"/>
            <p:cNvSpPr txBox="1">
              <a:spLocks noChangeArrowheads="1"/>
            </p:cNvSpPr>
            <p:nvPr/>
          </p:nvSpPr>
          <p:spPr bwMode="auto">
            <a:xfrm>
              <a:off x="4354513" y="5730875"/>
              <a:ext cx="1492250"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r>
                <a:rPr lang="en-GB" altLang="en-US" sz="1400"/>
                <a:t>International / Yacht Security </a:t>
              </a:r>
            </a:p>
            <a:p>
              <a:pPr algn="ctr">
                <a:spcBef>
                  <a:spcPct val="5000"/>
                </a:spcBef>
              </a:pPr>
              <a:r>
                <a:rPr lang="en-GB" altLang="en-US" sz="1400"/>
                <a:t>Certificate</a:t>
              </a:r>
            </a:p>
          </p:txBody>
        </p:sp>
        <p:pic>
          <p:nvPicPr>
            <p:cNvPr id="22" name="Picture 2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88175" y="4910138"/>
              <a:ext cx="625475" cy="88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08838" y="5027613"/>
              <a:ext cx="6223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 Box 26"/>
            <p:cNvSpPr txBox="1">
              <a:spLocks noChangeArrowheads="1"/>
            </p:cNvSpPr>
            <p:nvPr/>
          </p:nvSpPr>
          <p:spPr bwMode="auto">
            <a:xfrm>
              <a:off x="6592888" y="5735638"/>
              <a:ext cx="1492250" cy="74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r>
                <a:rPr lang="en-GB" altLang="en-US" sz="1400"/>
                <a:t>Safety Management </a:t>
              </a:r>
            </a:p>
            <a:p>
              <a:pPr algn="ctr">
                <a:spcBef>
                  <a:spcPct val="5000"/>
                </a:spcBef>
              </a:pPr>
              <a:r>
                <a:rPr lang="en-GB" altLang="en-US" sz="1400"/>
                <a:t>Certificate</a:t>
              </a:r>
            </a:p>
          </p:txBody>
        </p:sp>
        <p:sp>
          <p:nvSpPr>
            <p:cNvPr id="26" name="Line 32"/>
            <p:cNvSpPr>
              <a:spLocks noChangeShapeType="1"/>
            </p:cNvSpPr>
            <p:nvPr/>
          </p:nvSpPr>
          <p:spPr bwMode="auto">
            <a:xfrm>
              <a:off x="2825750" y="4581525"/>
              <a:ext cx="0" cy="2873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7" name="Line 33"/>
            <p:cNvSpPr>
              <a:spLocks noChangeShapeType="1"/>
            </p:cNvSpPr>
            <p:nvPr/>
          </p:nvSpPr>
          <p:spPr bwMode="auto">
            <a:xfrm>
              <a:off x="3908425" y="4592638"/>
              <a:ext cx="0" cy="2873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8" name="Line 34"/>
            <p:cNvSpPr>
              <a:spLocks noChangeShapeType="1"/>
            </p:cNvSpPr>
            <p:nvPr/>
          </p:nvSpPr>
          <p:spPr bwMode="auto">
            <a:xfrm>
              <a:off x="5124450" y="4592638"/>
              <a:ext cx="0" cy="2873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29" name="Line 36"/>
            <p:cNvSpPr>
              <a:spLocks noChangeShapeType="1"/>
            </p:cNvSpPr>
            <p:nvPr/>
          </p:nvSpPr>
          <p:spPr bwMode="auto">
            <a:xfrm>
              <a:off x="6219825" y="4591050"/>
              <a:ext cx="0" cy="2873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0" name="Line 37"/>
            <p:cNvSpPr>
              <a:spLocks noChangeShapeType="1"/>
            </p:cNvSpPr>
            <p:nvPr/>
          </p:nvSpPr>
          <p:spPr bwMode="auto">
            <a:xfrm>
              <a:off x="7310438" y="4589463"/>
              <a:ext cx="0" cy="2873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1" name="AutoShape 38"/>
            <p:cNvSpPr>
              <a:spLocks noChangeArrowheads="1"/>
            </p:cNvSpPr>
            <p:nvPr/>
          </p:nvSpPr>
          <p:spPr bwMode="auto">
            <a:xfrm>
              <a:off x="6094413" y="3011488"/>
              <a:ext cx="2827337" cy="1279525"/>
            </a:xfrm>
            <a:prstGeom prst="roundRect">
              <a:avLst>
                <a:gd name="adj" fmla="val 16667"/>
              </a:avLst>
            </a:prstGeom>
            <a:noFill/>
            <a:ln w="9525" algn="ctr">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en-US" sz="1400" dirty="0"/>
                <a:t>Loss of any applicable certificate in the lowest tier will mean loss of the Yacht Safety Certificate and the Yacht Certificate of Registry</a:t>
              </a:r>
            </a:p>
          </p:txBody>
        </p:sp>
        <p:grpSp>
          <p:nvGrpSpPr>
            <p:cNvPr id="32" name="Group 39"/>
            <p:cNvGrpSpPr>
              <a:grpSpLocks/>
            </p:cNvGrpSpPr>
            <p:nvPr/>
          </p:nvGrpSpPr>
          <p:grpSpPr bwMode="auto">
            <a:xfrm>
              <a:off x="1376363" y="4892675"/>
              <a:ext cx="619125" cy="881063"/>
              <a:chOff x="857" y="2898"/>
              <a:chExt cx="390" cy="555"/>
            </a:xfrm>
          </p:grpSpPr>
          <p:pic>
            <p:nvPicPr>
              <p:cNvPr id="33" name="Picture 40"/>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7" y="2898"/>
                <a:ext cx="390" cy="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Rectangle 41"/>
              <p:cNvSpPr>
                <a:spLocks noChangeArrowheads="1"/>
              </p:cNvSpPr>
              <p:nvPr/>
            </p:nvSpPr>
            <p:spPr bwMode="auto">
              <a:xfrm>
                <a:off x="960" y="3294"/>
                <a:ext cx="180" cy="111"/>
              </a:xfrm>
              <a:prstGeom prst="rect">
                <a:avLst/>
              </a:prstGeom>
              <a:solidFill>
                <a:schemeClr val="bg1"/>
              </a:solidFill>
              <a:ln w="9525"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5" name="Picture 4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97" y="3320"/>
                <a:ext cx="95" cy="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6" name="Text Box 6"/>
            <p:cNvSpPr txBox="1">
              <a:spLocks noChangeArrowheads="1"/>
            </p:cNvSpPr>
            <p:nvPr/>
          </p:nvSpPr>
          <p:spPr bwMode="auto">
            <a:xfrm>
              <a:off x="-68263" y="5730876"/>
              <a:ext cx="1282701" cy="74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r>
                <a:rPr lang="en-GB" altLang="en-US" sz="1400" dirty="0"/>
                <a:t>International Tonnage </a:t>
              </a:r>
            </a:p>
            <a:p>
              <a:pPr algn="ctr">
                <a:spcBef>
                  <a:spcPct val="5000"/>
                </a:spcBef>
              </a:pPr>
              <a:r>
                <a:rPr lang="en-GB" altLang="en-US" sz="1400" dirty="0"/>
                <a:t>Certificate</a:t>
              </a:r>
            </a:p>
          </p:txBody>
        </p:sp>
        <p:pic>
          <p:nvPicPr>
            <p:cNvPr id="38" name="Picture 16"/>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93688" y="4900614"/>
              <a:ext cx="622300"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2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151813" y="4908551"/>
              <a:ext cx="6223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2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256588" y="5002214"/>
              <a:ext cx="625475" cy="884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66125" y="5084764"/>
              <a:ext cx="625475"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0"/>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480425" y="5162551"/>
              <a:ext cx="615950" cy="88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 name="Text Box 31"/>
            <p:cNvSpPr txBox="1">
              <a:spLocks noChangeArrowheads="1"/>
            </p:cNvSpPr>
            <p:nvPr/>
          </p:nvSpPr>
          <p:spPr bwMode="auto">
            <a:xfrm>
              <a:off x="8005763" y="5938839"/>
              <a:ext cx="1216025" cy="52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
                </a:spcBef>
              </a:pPr>
              <a:r>
                <a:rPr lang="en-GB" altLang="en-US" sz="1400"/>
                <a:t>MARPOL </a:t>
              </a:r>
            </a:p>
            <a:p>
              <a:pPr algn="ctr">
                <a:spcBef>
                  <a:spcPct val="5000"/>
                </a:spcBef>
              </a:pPr>
              <a:r>
                <a:rPr lang="en-GB" altLang="en-US" sz="1400"/>
                <a:t>Certificates</a:t>
              </a:r>
            </a:p>
          </p:txBody>
        </p:sp>
        <p:sp>
          <p:nvSpPr>
            <p:cNvPr id="44" name="Line 35"/>
            <p:cNvSpPr>
              <a:spLocks noChangeShapeType="1"/>
            </p:cNvSpPr>
            <p:nvPr/>
          </p:nvSpPr>
          <p:spPr bwMode="auto">
            <a:xfrm>
              <a:off x="8474075" y="4592639"/>
              <a:ext cx="0" cy="2873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6" name="Line 35"/>
            <p:cNvSpPr>
              <a:spLocks noChangeShapeType="1"/>
            </p:cNvSpPr>
            <p:nvPr/>
          </p:nvSpPr>
          <p:spPr bwMode="auto">
            <a:xfrm>
              <a:off x="582613" y="4587875"/>
              <a:ext cx="0" cy="2873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7" name="Line 35"/>
            <p:cNvSpPr>
              <a:spLocks noChangeShapeType="1"/>
            </p:cNvSpPr>
            <p:nvPr/>
          </p:nvSpPr>
          <p:spPr bwMode="auto">
            <a:xfrm>
              <a:off x="1676400" y="4595813"/>
              <a:ext cx="0" cy="2873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9" name="Round Diagonal Corner Rectangle 48"/>
          <p:cNvSpPr/>
          <p:nvPr/>
        </p:nvSpPr>
        <p:spPr>
          <a:xfrm>
            <a:off x="327574" y="1420907"/>
            <a:ext cx="3264816" cy="457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484545" y="1395752"/>
            <a:ext cx="2976827" cy="461665"/>
          </a:xfrm>
          <a:prstGeom prst="rect">
            <a:avLst/>
          </a:prstGeom>
          <a:noFill/>
        </p:spPr>
        <p:txBody>
          <a:bodyPr wrap="square" rtlCol="0">
            <a:spAutoFit/>
          </a:bodyPr>
          <a:lstStyle/>
          <a:p>
            <a:pPr algn="ctr"/>
            <a:r>
              <a:rPr lang="en-US" sz="2400" b="1" dirty="0">
                <a:solidFill>
                  <a:schemeClr val="bg1"/>
                </a:solidFill>
              </a:rPr>
              <a:t>Certificate</a:t>
            </a:r>
            <a:r>
              <a:rPr lang="en-US" sz="2400" b="1" dirty="0"/>
              <a:t> </a:t>
            </a:r>
            <a:r>
              <a:rPr lang="en-US" sz="2400" b="1" dirty="0">
                <a:solidFill>
                  <a:schemeClr val="bg1"/>
                </a:solidFill>
              </a:rPr>
              <a:t>Regime</a:t>
            </a:r>
          </a:p>
        </p:txBody>
      </p:sp>
    </p:spTree>
    <p:extLst>
      <p:ext uri="{BB962C8B-B14F-4D97-AF65-F5344CB8AC3E}">
        <p14:creationId xmlns:p14="http://schemas.microsoft.com/office/powerpoint/2010/main" val="3411226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452" y="49351"/>
            <a:ext cx="8229600" cy="792162"/>
          </a:xfrm>
        </p:spPr>
        <p:txBody>
          <a:bodyPr>
            <a:normAutofit/>
          </a:bodyPr>
          <a:lstStyle/>
          <a:p>
            <a:r>
              <a:rPr lang="en-US" sz="3500" b="1" dirty="0">
                <a:latin typeface="Bookman Old Style" panose="02050604050505020204" pitchFamily="18" charset="0"/>
              </a:rPr>
              <a:t>SURVEYS AND CERTIFICATION</a:t>
            </a:r>
          </a:p>
        </p:txBody>
      </p:sp>
      <p:sp>
        <p:nvSpPr>
          <p:cNvPr id="3" name="Content Placeholder 2"/>
          <p:cNvSpPr>
            <a:spLocks noGrp="1"/>
          </p:cNvSpPr>
          <p:nvPr>
            <p:ph idx="1"/>
          </p:nvPr>
        </p:nvSpPr>
        <p:spPr>
          <a:xfrm>
            <a:off x="460513" y="838200"/>
            <a:ext cx="8229600" cy="5562600"/>
          </a:xfrm>
        </p:spPr>
        <p:txBody>
          <a:bodyPr>
            <a:noAutofit/>
          </a:bodyPr>
          <a:lstStyle/>
          <a:p>
            <a:pPr marL="0" indent="0">
              <a:buNone/>
            </a:pPr>
            <a:r>
              <a:rPr lang="en-US" sz="1000" b="1" dirty="0">
                <a:solidFill>
                  <a:schemeClr val="tx1"/>
                </a:solidFill>
                <a:latin typeface="Bookman Old Style" panose="02050604050505020204" pitchFamily="18" charset="0"/>
              </a:rPr>
              <a:t>SURVEYS</a:t>
            </a:r>
          </a:p>
          <a:p>
            <a:pPr marL="0" indent="0">
              <a:buNone/>
            </a:pPr>
            <a:endParaRPr lang="en-US" sz="1000" b="1" dirty="0">
              <a:solidFill>
                <a:schemeClr val="tx1"/>
              </a:solidFill>
              <a:latin typeface="Bookman Old Style" panose="02050604050505020204" pitchFamily="18" charset="0"/>
            </a:endParaRPr>
          </a:p>
          <a:p>
            <a:pPr marL="0" indent="0">
              <a:buNone/>
            </a:pPr>
            <a:r>
              <a:rPr lang="en-US" sz="1000" b="1" dirty="0">
                <a:solidFill>
                  <a:schemeClr val="tx1"/>
                </a:solidFill>
                <a:latin typeface="Bookman Old Style" panose="02050604050505020204" pitchFamily="18" charset="0"/>
              </a:rPr>
              <a:t>1</a:t>
            </a:r>
            <a:r>
              <a:rPr lang="en-US" sz="1000" b="1" dirty="0">
                <a:solidFill>
                  <a:srgbClr val="0070C0"/>
                </a:solidFill>
                <a:latin typeface="Bookman Old Style" panose="02050604050505020204" pitchFamily="18" charset="0"/>
              </a:rPr>
              <a:t>.</a:t>
            </a:r>
            <a:r>
              <a:rPr lang="en-US" sz="1000" dirty="0">
                <a:solidFill>
                  <a:srgbClr val="0070C0"/>
                </a:solidFill>
                <a:latin typeface="Bookman Old Style" panose="02050604050505020204" pitchFamily="18" charset="0"/>
              </a:rPr>
              <a:t> </a:t>
            </a:r>
            <a:r>
              <a:rPr lang="en-US" sz="1000" b="1" dirty="0">
                <a:solidFill>
                  <a:srgbClr val="0070C0"/>
                </a:solidFill>
                <a:latin typeface="Bookman Old Style" panose="02050604050505020204" pitchFamily="18" charset="0"/>
              </a:rPr>
              <a:t>INITIAL SURVEY </a:t>
            </a:r>
            <a:r>
              <a:rPr lang="en-US" sz="1000" dirty="0">
                <a:solidFill>
                  <a:schemeClr val="tx1"/>
                </a:solidFill>
                <a:latin typeface="Bookman Old Style" panose="02050604050505020204" pitchFamily="18" charset="0"/>
              </a:rPr>
              <a:t>: Means the survey to verify that the yacht is in compliance with the requirements of applicable regulations in order to issue the relevant certificate for the first time for maximum 5 years validity.</a:t>
            </a:r>
          </a:p>
          <a:p>
            <a:pPr marL="0" indent="0">
              <a:buNone/>
            </a:pPr>
            <a:endParaRPr lang="en-US" sz="1000" dirty="0">
              <a:solidFill>
                <a:schemeClr val="tx1"/>
              </a:solidFill>
              <a:latin typeface="Bookman Old Style" panose="02050604050505020204" pitchFamily="18" charset="0"/>
            </a:endParaRPr>
          </a:p>
          <a:p>
            <a:pPr marL="0" indent="0">
              <a:buNone/>
            </a:pPr>
            <a:r>
              <a:rPr lang="en-US" sz="1000" dirty="0">
                <a:solidFill>
                  <a:schemeClr val="tx1"/>
                </a:solidFill>
                <a:latin typeface="Bookman Old Style" panose="02050604050505020204" pitchFamily="18" charset="0"/>
              </a:rPr>
              <a:t>The Initial Survey scope consists of:</a:t>
            </a:r>
          </a:p>
          <a:p>
            <a:pPr marL="0" indent="0">
              <a:buNone/>
            </a:pPr>
            <a:r>
              <a:rPr lang="en-US" sz="1000" b="1" dirty="0">
                <a:solidFill>
                  <a:schemeClr val="tx1"/>
                </a:solidFill>
                <a:latin typeface="Bookman Old Style" panose="02050604050505020204" pitchFamily="18" charset="0"/>
              </a:rPr>
              <a:t>a) </a:t>
            </a:r>
            <a:r>
              <a:rPr lang="en-US" sz="1000" dirty="0">
                <a:solidFill>
                  <a:schemeClr val="tx1"/>
                </a:solidFill>
                <a:latin typeface="Bookman Old Style" panose="02050604050505020204" pitchFamily="18" charset="0"/>
              </a:rPr>
              <a:t>an appraisal of the assumptions made and limitations proposed in relation to loadings, environment, speed and maneuverability;</a:t>
            </a:r>
          </a:p>
          <a:p>
            <a:pPr marL="0" indent="0">
              <a:buNone/>
            </a:pPr>
            <a:r>
              <a:rPr lang="en-US" sz="1000" b="1" dirty="0">
                <a:solidFill>
                  <a:schemeClr val="tx1"/>
                </a:solidFill>
                <a:latin typeface="Bookman Old Style" panose="02050604050505020204" pitchFamily="18" charset="0"/>
              </a:rPr>
              <a:t>b) </a:t>
            </a:r>
            <a:r>
              <a:rPr lang="en-US" sz="1000" dirty="0">
                <a:solidFill>
                  <a:schemeClr val="tx1"/>
                </a:solidFill>
                <a:latin typeface="Bookman Old Style" panose="02050604050505020204" pitchFamily="18" charset="0"/>
              </a:rPr>
              <a:t>an appraisal of the data supporting the safety of the design, obtained, as appropriate, from calculations, tests and trials;</a:t>
            </a:r>
          </a:p>
          <a:p>
            <a:pPr marL="0" indent="0">
              <a:buNone/>
            </a:pPr>
            <a:r>
              <a:rPr lang="en-US" sz="1000" b="1" dirty="0">
                <a:solidFill>
                  <a:schemeClr val="tx1"/>
                </a:solidFill>
                <a:latin typeface="Bookman Old Style" panose="02050604050505020204" pitchFamily="18" charset="0"/>
              </a:rPr>
              <a:t>c) </a:t>
            </a:r>
            <a:r>
              <a:rPr lang="en-US" sz="1000" dirty="0">
                <a:solidFill>
                  <a:schemeClr val="tx1"/>
                </a:solidFill>
                <a:latin typeface="Bookman Old Style" panose="02050604050505020204" pitchFamily="18" charset="0"/>
              </a:rPr>
              <a:t>an investigation into the adequacy of the various manuals to be supplied with the yacht;</a:t>
            </a:r>
          </a:p>
          <a:p>
            <a:pPr marL="0" indent="0">
              <a:buNone/>
            </a:pPr>
            <a:r>
              <a:rPr lang="en-US" sz="1000" b="1" dirty="0">
                <a:solidFill>
                  <a:schemeClr val="tx1"/>
                </a:solidFill>
                <a:latin typeface="Bookman Old Style" panose="02050604050505020204" pitchFamily="18" charset="0"/>
              </a:rPr>
              <a:t>d) </a:t>
            </a:r>
            <a:r>
              <a:rPr lang="en-US" sz="1000" dirty="0">
                <a:solidFill>
                  <a:schemeClr val="tx1"/>
                </a:solidFill>
                <a:latin typeface="Bookman Old Style" panose="02050604050505020204" pitchFamily="18" charset="0"/>
              </a:rPr>
              <a:t>a complete survey of the structure, safety equipment, radio installations and other equipment, fittings, arrangements and materials to ensure that they are in full compliance with the technical requirements in these Regulations, are in satisfactory condition and are fit for the operation for which the yacht is intended; and</a:t>
            </a:r>
          </a:p>
          <a:p>
            <a:pPr marL="0" indent="0">
              <a:buNone/>
            </a:pPr>
            <a:r>
              <a:rPr lang="en-US" sz="1000" b="1" dirty="0">
                <a:solidFill>
                  <a:schemeClr val="tx1"/>
                </a:solidFill>
                <a:latin typeface="Bookman Old Style" panose="02050604050505020204" pitchFamily="18" charset="0"/>
              </a:rPr>
              <a:t>e) </a:t>
            </a:r>
            <a:r>
              <a:rPr lang="en-US" sz="1000" dirty="0">
                <a:solidFill>
                  <a:schemeClr val="tx1"/>
                </a:solidFill>
                <a:latin typeface="Bookman Old Style" panose="02050604050505020204" pitchFamily="18" charset="0"/>
              </a:rPr>
              <a:t>verification that the yacht is built according to approved drawings.</a:t>
            </a:r>
          </a:p>
          <a:p>
            <a:pPr marL="0" indent="0">
              <a:buNone/>
            </a:pPr>
            <a:endParaRPr lang="en-US" sz="1000" dirty="0">
              <a:solidFill>
                <a:schemeClr val="tx1"/>
              </a:solidFill>
              <a:latin typeface="Bookman Old Style" panose="02050604050505020204" pitchFamily="18" charset="0"/>
            </a:endParaRPr>
          </a:p>
          <a:p>
            <a:pPr marL="0" indent="0">
              <a:buNone/>
            </a:pPr>
            <a:r>
              <a:rPr lang="en-US" sz="1000" b="1" dirty="0">
                <a:solidFill>
                  <a:schemeClr val="tx1"/>
                </a:solidFill>
                <a:latin typeface="Bookman Old Style" panose="02050604050505020204" pitchFamily="18" charset="0"/>
              </a:rPr>
              <a:t>2</a:t>
            </a:r>
            <a:r>
              <a:rPr lang="en-US" sz="1000" dirty="0">
                <a:solidFill>
                  <a:schemeClr val="tx1"/>
                </a:solidFill>
                <a:latin typeface="Bookman Old Style" panose="02050604050505020204" pitchFamily="18" charset="0"/>
              </a:rPr>
              <a:t>. </a:t>
            </a:r>
            <a:r>
              <a:rPr lang="en-US" sz="1000" b="1" dirty="0">
                <a:solidFill>
                  <a:srgbClr val="0070C0"/>
                </a:solidFill>
                <a:latin typeface="Bookman Old Style" panose="02050604050505020204" pitchFamily="18" charset="0"/>
              </a:rPr>
              <a:t>RENEWAL SURVEY </a:t>
            </a:r>
            <a:r>
              <a:rPr lang="en-US" sz="1000" dirty="0">
                <a:solidFill>
                  <a:schemeClr val="tx1"/>
                </a:solidFill>
                <a:latin typeface="Bookman Old Style" panose="02050604050505020204" pitchFamily="18" charset="0"/>
              </a:rPr>
              <a:t>: The renewal survey shall include a complete inspection/survey of the structure, including the outside of the yacht’s bottom and related items, safety equipment, radio installations and other equipment to ensure that they comply with the requirements of the applicable regulations, are in satisfactory condition and are fit for the area of operation for which the yacht is intended. The survey of the yacht’s bottom shall be conducted with the yacht out of the water under suitable conditions for close-up examination of any damage or problem.</a:t>
            </a:r>
          </a:p>
          <a:p>
            <a:pPr marL="0" indent="0">
              <a:buNone/>
            </a:pPr>
            <a:endParaRPr lang="en-US" sz="1000" dirty="0">
              <a:solidFill>
                <a:schemeClr val="tx1"/>
              </a:solidFill>
              <a:latin typeface="Bookman Old Style" panose="02050604050505020204" pitchFamily="18" charset="0"/>
            </a:endParaRPr>
          </a:p>
          <a:p>
            <a:pPr marL="0" indent="0">
              <a:buNone/>
            </a:pPr>
            <a:r>
              <a:rPr lang="en-US" sz="1000" b="1" dirty="0">
                <a:solidFill>
                  <a:schemeClr val="tx1"/>
                </a:solidFill>
                <a:latin typeface="Bookman Old Style" panose="02050604050505020204" pitchFamily="18" charset="0"/>
              </a:rPr>
              <a:t>3. </a:t>
            </a:r>
            <a:r>
              <a:rPr lang="en-US" sz="1000" b="1" dirty="0">
                <a:solidFill>
                  <a:srgbClr val="0070C0"/>
                </a:solidFill>
                <a:latin typeface="Bookman Old Style" panose="02050604050505020204" pitchFamily="18" charset="0"/>
              </a:rPr>
              <a:t>PERIODICAL SURVEY </a:t>
            </a:r>
            <a:r>
              <a:rPr lang="en-US" sz="1000" dirty="0">
                <a:solidFill>
                  <a:schemeClr val="tx1"/>
                </a:solidFill>
                <a:latin typeface="Bookman Old Style" panose="02050604050505020204" pitchFamily="18" charset="0"/>
              </a:rPr>
              <a:t>: The periodical survey (annual survey) is similar to renewal survey except that the </a:t>
            </a:r>
            <a:r>
              <a:rPr lang="en-US" sz="1000" b="1" u="sng" dirty="0">
                <a:solidFill>
                  <a:schemeClr val="tx1"/>
                </a:solidFill>
                <a:latin typeface="Bookman Old Style" panose="02050604050505020204" pitchFamily="18" charset="0"/>
              </a:rPr>
              <a:t>survey of the yacht’s bottom is not required</a:t>
            </a:r>
            <a:r>
              <a:rPr lang="en-US" sz="1000" dirty="0">
                <a:solidFill>
                  <a:schemeClr val="tx1"/>
                </a:solidFill>
                <a:latin typeface="Bookman Old Style" panose="02050604050505020204" pitchFamily="18" charset="0"/>
              </a:rPr>
              <a:t>. The survey is not as extensive as the renewal survey as random selection of survey items is done.</a:t>
            </a:r>
          </a:p>
          <a:p>
            <a:pPr marL="0" indent="0">
              <a:buNone/>
            </a:pPr>
            <a:endParaRPr lang="en-US" sz="1000" dirty="0">
              <a:solidFill>
                <a:schemeClr val="tx1"/>
              </a:solidFill>
              <a:latin typeface="Bookman Old Style" panose="02050604050505020204" pitchFamily="18" charset="0"/>
            </a:endParaRPr>
          </a:p>
          <a:p>
            <a:pPr marL="0" indent="0">
              <a:buNone/>
            </a:pPr>
            <a:r>
              <a:rPr lang="en-US" sz="1000" b="1" dirty="0">
                <a:solidFill>
                  <a:schemeClr val="tx1"/>
                </a:solidFill>
                <a:latin typeface="Bookman Old Style" panose="02050604050505020204" pitchFamily="18" charset="0"/>
              </a:rPr>
              <a:t>4. </a:t>
            </a:r>
            <a:r>
              <a:rPr lang="en-US" sz="1000" b="1" dirty="0">
                <a:solidFill>
                  <a:srgbClr val="0070C0"/>
                </a:solidFill>
                <a:latin typeface="Bookman Old Style" panose="02050604050505020204" pitchFamily="18" charset="0"/>
              </a:rPr>
              <a:t>INTERMEDIATE SURVEY / AUDIT </a:t>
            </a:r>
            <a:r>
              <a:rPr lang="en-US" sz="1000" dirty="0">
                <a:solidFill>
                  <a:schemeClr val="tx1"/>
                </a:solidFill>
                <a:latin typeface="Bookman Old Style" panose="02050604050505020204" pitchFamily="18" charset="0"/>
              </a:rPr>
              <a:t>: The intermediate audit is similar to renewal audit. Such an audit is required in connection with Safety Management and Security certificates.</a:t>
            </a:r>
          </a:p>
          <a:p>
            <a:pPr marL="0" indent="0">
              <a:buNone/>
            </a:pPr>
            <a:endParaRPr lang="en-US" sz="1000" dirty="0">
              <a:solidFill>
                <a:schemeClr val="tx1"/>
              </a:solidFill>
              <a:latin typeface="Bookman Old Style" panose="02050604050505020204" pitchFamily="18" charset="0"/>
            </a:endParaRPr>
          </a:p>
          <a:p>
            <a:pPr marL="0" indent="0">
              <a:buNone/>
            </a:pPr>
            <a:r>
              <a:rPr lang="en-US" sz="1000" b="1" dirty="0">
                <a:solidFill>
                  <a:schemeClr val="tx1"/>
                </a:solidFill>
                <a:latin typeface="Bookman Old Style" panose="02050604050505020204" pitchFamily="18" charset="0"/>
              </a:rPr>
              <a:t>5. </a:t>
            </a:r>
            <a:r>
              <a:rPr lang="en-US" sz="1000" b="1" dirty="0">
                <a:solidFill>
                  <a:srgbClr val="0070C0"/>
                </a:solidFill>
                <a:latin typeface="Bookman Old Style" panose="02050604050505020204" pitchFamily="18" charset="0"/>
              </a:rPr>
              <a:t>OCCASIONAL SURVEY </a:t>
            </a:r>
            <a:r>
              <a:rPr lang="en-US" sz="1000" dirty="0">
                <a:solidFill>
                  <a:schemeClr val="tx1"/>
                </a:solidFill>
                <a:latin typeface="Bookman Old Style" panose="02050604050505020204" pitchFamily="18" charset="0"/>
              </a:rPr>
              <a:t>: An additional occasional survey, either general or partial according to the circumstances, shall </a:t>
            </a:r>
          </a:p>
          <a:p>
            <a:pPr marL="0" indent="0">
              <a:buNone/>
            </a:pPr>
            <a:r>
              <a:rPr lang="en-US" sz="1000" dirty="0">
                <a:solidFill>
                  <a:schemeClr val="tx1"/>
                </a:solidFill>
                <a:latin typeface="Bookman Old Style" panose="02050604050505020204" pitchFamily="18" charset="0"/>
              </a:rPr>
              <a:t>be made upon a damage and repairs or renewals are made or upon observing serious deficiencies in connection with periodical surveys or port state control. </a:t>
            </a:r>
          </a:p>
        </p:txBody>
      </p:sp>
    </p:spTree>
    <p:extLst>
      <p:ext uri="{BB962C8B-B14F-4D97-AF65-F5344CB8AC3E}">
        <p14:creationId xmlns:p14="http://schemas.microsoft.com/office/powerpoint/2010/main" val="245728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715962"/>
          </a:xfrm>
        </p:spPr>
        <p:txBody>
          <a:bodyPr>
            <a:normAutofit/>
          </a:bodyPr>
          <a:lstStyle/>
          <a:p>
            <a:r>
              <a:rPr lang="en-US" sz="3500" b="1" dirty="0">
                <a:latin typeface="Bookman Old Style" panose="02050604050505020204" pitchFamily="18" charset="0"/>
              </a:rPr>
              <a:t>TASNEEF SUPPORT……</a:t>
            </a:r>
          </a:p>
        </p:txBody>
      </p:sp>
      <p:sp>
        <p:nvSpPr>
          <p:cNvPr id="3" name="Content Placeholder 2"/>
          <p:cNvSpPr>
            <a:spLocks noGrp="1"/>
          </p:cNvSpPr>
          <p:nvPr>
            <p:ph idx="1"/>
          </p:nvPr>
        </p:nvSpPr>
        <p:spPr>
          <a:xfrm>
            <a:off x="533400" y="1371600"/>
            <a:ext cx="8229600" cy="4525963"/>
          </a:xfrm>
        </p:spPr>
        <p:txBody>
          <a:bodyPr>
            <a:normAutofit/>
          </a:bodyPr>
          <a:lstStyle/>
          <a:p>
            <a:r>
              <a:rPr lang="en-US" sz="2500" dirty="0">
                <a:solidFill>
                  <a:schemeClr val="tx1"/>
                </a:solidFill>
                <a:latin typeface="Bookman Old Style" panose="02050604050505020204" pitchFamily="18" charset="0"/>
              </a:rPr>
              <a:t>TASNEEF is the only Recognized Organization to carry out surveys and certification as per the UAE Yacht Regulations on behalf of The UAE Federal Transport Authority.</a:t>
            </a:r>
          </a:p>
          <a:p>
            <a:endParaRPr lang="en-US" sz="2500" dirty="0">
              <a:solidFill>
                <a:schemeClr val="tx1"/>
              </a:solidFill>
              <a:latin typeface="Bookman Old Style" panose="02050604050505020204" pitchFamily="18" charset="0"/>
            </a:endParaRPr>
          </a:p>
          <a:p>
            <a:endParaRPr lang="en-US" sz="2500" dirty="0">
              <a:solidFill>
                <a:schemeClr val="tx1"/>
              </a:solidFill>
              <a:latin typeface="Bookman Old Style" panose="02050604050505020204" pitchFamily="18" charset="0"/>
            </a:endParaRPr>
          </a:p>
          <a:p>
            <a:r>
              <a:rPr lang="en-US" sz="2500" dirty="0">
                <a:solidFill>
                  <a:schemeClr val="tx1"/>
                </a:solidFill>
                <a:latin typeface="Bookman Old Style" panose="02050604050505020204" pitchFamily="18" charset="0"/>
              </a:rPr>
              <a:t>TASNEEF is in regular cooperation with the yachting industry in order to improve the yachting standards and achieve international recognition of the UAE Yacht Code.</a:t>
            </a:r>
          </a:p>
        </p:txBody>
      </p:sp>
    </p:spTree>
    <p:extLst>
      <p:ext uri="{BB962C8B-B14F-4D97-AF65-F5344CB8AC3E}">
        <p14:creationId xmlns:p14="http://schemas.microsoft.com/office/powerpoint/2010/main" val="3117029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63562"/>
          </a:xfrm>
        </p:spPr>
        <p:txBody>
          <a:bodyPr>
            <a:noAutofit/>
          </a:bodyPr>
          <a:lstStyle/>
          <a:p>
            <a:r>
              <a:rPr lang="en-US" sz="3500" b="1" dirty="0">
                <a:latin typeface="Bookman Old Style" panose="02050604050505020204" pitchFamily="18" charset="0"/>
              </a:rPr>
              <a:t>TASNEEF SUPPORT……</a:t>
            </a:r>
          </a:p>
        </p:txBody>
      </p:sp>
      <p:sp>
        <p:nvSpPr>
          <p:cNvPr id="3" name="Content Placeholder 2"/>
          <p:cNvSpPr>
            <a:spLocks noGrp="1"/>
          </p:cNvSpPr>
          <p:nvPr>
            <p:ph idx="1"/>
          </p:nvPr>
        </p:nvSpPr>
        <p:spPr>
          <a:xfrm>
            <a:off x="457200" y="1417639"/>
            <a:ext cx="8229600" cy="4068762"/>
          </a:xfrm>
        </p:spPr>
        <p:txBody>
          <a:bodyPr>
            <a:normAutofit/>
          </a:bodyPr>
          <a:lstStyle/>
          <a:p>
            <a:r>
              <a:rPr lang="en-US" sz="2500" dirty="0">
                <a:solidFill>
                  <a:schemeClr val="tx1"/>
                </a:solidFill>
                <a:latin typeface="Bookman Old Style" panose="02050604050505020204" pitchFamily="18" charset="0"/>
              </a:rPr>
              <a:t>TASNEEF has carried out the interpretation and preparations for implementation of the Yacht Code.</a:t>
            </a:r>
          </a:p>
          <a:p>
            <a:endParaRPr lang="en-US" sz="2500" dirty="0">
              <a:solidFill>
                <a:schemeClr val="tx1"/>
              </a:solidFill>
              <a:latin typeface="Bookman Old Style" panose="02050604050505020204" pitchFamily="18" charset="0"/>
            </a:endParaRPr>
          </a:p>
          <a:p>
            <a:pPr marL="0" indent="0">
              <a:buNone/>
            </a:pPr>
            <a:endParaRPr lang="en-US" sz="2500" dirty="0">
              <a:solidFill>
                <a:schemeClr val="tx1"/>
              </a:solidFill>
              <a:latin typeface="Bookman Old Style" panose="02050604050505020204" pitchFamily="18" charset="0"/>
            </a:endParaRPr>
          </a:p>
          <a:p>
            <a:r>
              <a:rPr lang="en-US" sz="2500" dirty="0">
                <a:solidFill>
                  <a:schemeClr val="tx1"/>
                </a:solidFill>
                <a:latin typeface="Bookman Old Style" panose="02050604050505020204" pitchFamily="18" charset="0"/>
              </a:rPr>
              <a:t>TASNEEF will continue its efforts to improve the application of the yacht code through scheduled workshops with participation from the industry professionals and constant feedbacks.</a:t>
            </a:r>
          </a:p>
        </p:txBody>
      </p:sp>
    </p:spTree>
    <p:extLst>
      <p:ext uri="{BB962C8B-B14F-4D97-AF65-F5344CB8AC3E}">
        <p14:creationId xmlns:p14="http://schemas.microsoft.com/office/powerpoint/2010/main" val="837677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a:bodyPr>
          <a:lstStyle/>
          <a:p>
            <a:r>
              <a:rPr lang="en-US" sz="2500" dirty="0">
                <a:solidFill>
                  <a:schemeClr val="tx1"/>
                </a:solidFill>
                <a:latin typeface="Bookman Old Style" panose="02050604050505020204" pitchFamily="18" charset="0"/>
              </a:rPr>
              <a:t>TASNEEF is committed to assist the yacht builders, owners, yachting professionals and other related parties to obtain compliance with the Yacht Code and related international standards.</a:t>
            </a:r>
          </a:p>
          <a:p>
            <a:endParaRPr lang="en-US" sz="2500" dirty="0">
              <a:solidFill>
                <a:schemeClr val="tx1"/>
              </a:solidFill>
              <a:latin typeface="Bookman Old Style" panose="02050604050505020204" pitchFamily="18" charset="0"/>
            </a:endParaRPr>
          </a:p>
          <a:p>
            <a:endParaRPr lang="en-US" sz="2500" dirty="0">
              <a:solidFill>
                <a:schemeClr val="tx1"/>
              </a:solidFill>
              <a:latin typeface="Bookman Old Style" panose="02050604050505020204" pitchFamily="18" charset="0"/>
            </a:endParaRPr>
          </a:p>
          <a:p>
            <a:r>
              <a:rPr lang="en-US" sz="2500" dirty="0">
                <a:solidFill>
                  <a:schemeClr val="tx1"/>
                </a:solidFill>
                <a:latin typeface="Bookman Old Style" panose="02050604050505020204" pitchFamily="18" charset="0"/>
              </a:rPr>
              <a:t>TASNEEF can offer a preliminary assessment to owners to identify any gaps in order to comply with the UAE Yacht Code.</a:t>
            </a:r>
          </a:p>
        </p:txBody>
      </p:sp>
      <p:sp>
        <p:nvSpPr>
          <p:cNvPr id="4" name="Title 1"/>
          <p:cNvSpPr txBox="1">
            <a:spLocks/>
          </p:cNvSpPr>
          <p:nvPr/>
        </p:nvSpPr>
        <p:spPr>
          <a:xfrm>
            <a:off x="457200" y="228600"/>
            <a:ext cx="8229600" cy="5635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73283"/>
                </a:solidFill>
                <a:latin typeface="+mj-lt"/>
                <a:ea typeface="+mj-ea"/>
                <a:cs typeface="+mj-cs"/>
              </a:defRPr>
            </a:lvl1pPr>
          </a:lstStyle>
          <a:p>
            <a:r>
              <a:rPr lang="en-US" sz="3500" b="1" dirty="0">
                <a:latin typeface="Bookman Old Style" panose="02050604050505020204" pitchFamily="18" charset="0"/>
              </a:rPr>
              <a:t>TASNEEF SUPPORT……</a:t>
            </a:r>
          </a:p>
        </p:txBody>
      </p:sp>
    </p:spTree>
    <p:extLst>
      <p:ext uri="{BB962C8B-B14F-4D97-AF65-F5344CB8AC3E}">
        <p14:creationId xmlns:p14="http://schemas.microsoft.com/office/powerpoint/2010/main" val="1811164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13" y="116368"/>
            <a:ext cx="8229600" cy="645632"/>
          </a:xfrm>
        </p:spPr>
        <p:txBody>
          <a:bodyPr>
            <a:normAutofit/>
          </a:bodyPr>
          <a:lstStyle/>
          <a:p>
            <a:r>
              <a:rPr lang="en-US" sz="3500" b="1" dirty="0">
                <a:latin typeface="Bookman Old Style" panose="02050604050505020204" pitchFamily="18" charset="0"/>
              </a:rPr>
              <a:t>CONTENTS</a:t>
            </a:r>
          </a:p>
        </p:txBody>
      </p:sp>
      <p:sp>
        <p:nvSpPr>
          <p:cNvPr id="3" name="Content Placeholder 2"/>
          <p:cNvSpPr>
            <a:spLocks noGrp="1"/>
          </p:cNvSpPr>
          <p:nvPr>
            <p:ph idx="1"/>
          </p:nvPr>
        </p:nvSpPr>
        <p:spPr>
          <a:xfrm>
            <a:off x="460513" y="1066801"/>
            <a:ext cx="8229600" cy="4648200"/>
          </a:xfrm>
        </p:spPr>
        <p:txBody>
          <a:bodyPr>
            <a:normAutofit/>
          </a:bodyPr>
          <a:lstStyle/>
          <a:p>
            <a:pPr>
              <a:buFont typeface="+mj-lt"/>
              <a:buAutoNum type="arabicPeriod"/>
            </a:pPr>
            <a:r>
              <a:rPr lang="en-US" sz="2000" dirty="0">
                <a:solidFill>
                  <a:schemeClr val="tx1"/>
                </a:solidFill>
                <a:latin typeface="Bookman Old Style" panose="02050604050505020204" pitchFamily="18" charset="0"/>
              </a:rPr>
              <a:t>Introduction</a:t>
            </a:r>
          </a:p>
          <a:p>
            <a:pPr>
              <a:buFont typeface="+mj-lt"/>
              <a:buAutoNum type="arabicPeriod"/>
            </a:pPr>
            <a:r>
              <a:rPr lang="en-US" sz="2000" dirty="0">
                <a:solidFill>
                  <a:schemeClr val="tx1"/>
                </a:solidFill>
                <a:latin typeface="Bookman Old Style" panose="02050604050505020204" pitchFamily="18" charset="0"/>
              </a:rPr>
              <a:t>Applicability</a:t>
            </a:r>
          </a:p>
          <a:p>
            <a:pPr>
              <a:buFont typeface="+mj-lt"/>
              <a:buAutoNum type="arabicPeriod"/>
            </a:pPr>
            <a:r>
              <a:rPr lang="en-US" sz="2000" dirty="0">
                <a:solidFill>
                  <a:schemeClr val="tx1"/>
                </a:solidFill>
                <a:latin typeface="Bookman Old Style" panose="02050604050505020204" pitchFamily="18" charset="0"/>
              </a:rPr>
              <a:t>Main Features</a:t>
            </a:r>
          </a:p>
          <a:p>
            <a:pPr>
              <a:buFont typeface="+mj-lt"/>
              <a:buAutoNum type="arabicPeriod"/>
            </a:pPr>
            <a:r>
              <a:rPr lang="en-US" sz="2000" dirty="0">
                <a:solidFill>
                  <a:schemeClr val="tx1"/>
                </a:solidFill>
                <a:latin typeface="Bookman Old Style" panose="02050604050505020204" pitchFamily="18" charset="0"/>
              </a:rPr>
              <a:t>Key Issues</a:t>
            </a:r>
          </a:p>
          <a:p>
            <a:pPr lvl="1">
              <a:buFont typeface="+mj-lt"/>
              <a:buAutoNum type="alphaLcPeriod"/>
            </a:pPr>
            <a:r>
              <a:rPr lang="en-US" sz="1800" dirty="0">
                <a:solidFill>
                  <a:schemeClr val="tx1"/>
                </a:solidFill>
                <a:latin typeface="Bookman Old Style" panose="02050604050505020204" pitchFamily="18" charset="0"/>
              </a:rPr>
              <a:t>Design and Construction </a:t>
            </a:r>
          </a:p>
          <a:p>
            <a:pPr lvl="1">
              <a:buFont typeface="+mj-lt"/>
              <a:buAutoNum type="alphaLcPeriod"/>
            </a:pPr>
            <a:r>
              <a:rPr lang="en-US" sz="1800" dirty="0">
                <a:solidFill>
                  <a:schemeClr val="tx1"/>
                </a:solidFill>
                <a:latin typeface="Bookman Old Style" panose="02050604050505020204" pitchFamily="18" charset="0"/>
              </a:rPr>
              <a:t>Operational Aspects</a:t>
            </a:r>
          </a:p>
          <a:p>
            <a:pPr>
              <a:buFont typeface="+mj-lt"/>
              <a:buAutoNum type="arabicPeriod"/>
            </a:pPr>
            <a:r>
              <a:rPr lang="en-US" sz="2000" dirty="0">
                <a:solidFill>
                  <a:schemeClr val="tx1"/>
                </a:solidFill>
                <a:latin typeface="Bookman Old Style" panose="02050604050505020204" pitchFamily="18" charset="0"/>
              </a:rPr>
              <a:t>Verification of Compliance</a:t>
            </a:r>
          </a:p>
          <a:p>
            <a:pPr>
              <a:buFont typeface="+mj-lt"/>
              <a:buAutoNum type="arabicPeriod"/>
            </a:pPr>
            <a:r>
              <a:rPr lang="en-US" sz="2000" dirty="0">
                <a:solidFill>
                  <a:schemeClr val="tx1"/>
                </a:solidFill>
                <a:latin typeface="Bookman Old Style" panose="02050604050505020204" pitchFamily="18" charset="0"/>
              </a:rPr>
              <a:t>Surveys and Certification</a:t>
            </a:r>
          </a:p>
          <a:p>
            <a:pPr>
              <a:buFont typeface="+mj-lt"/>
              <a:buAutoNum type="arabicPeriod"/>
            </a:pPr>
            <a:r>
              <a:rPr lang="en-US" sz="2000" dirty="0">
                <a:solidFill>
                  <a:schemeClr val="tx1"/>
                </a:solidFill>
                <a:latin typeface="Bookman Old Style" panose="02050604050505020204" pitchFamily="18" charset="0"/>
              </a:rPr>
              <a:t>TASNEEF Support</a:t>
            </a:r>
          </a:p>
          <a:p>
            <a:pPr>
              <a:buFont typeface="+mj-lt"/>
              <a:buAutoNum type="arabicPeriod"/>
            </a:pPr>
            <a:r>
              <a:rPr lang="en-US" sz="2000" dirty="0">
                <a:solidFill>
                  <a:schemeClr val="tx1"/>
                </a:solidFill>
                <a:latin typeface="Bookman Old Style" panose="02050604050505020204" pitchFamily="18" charset="0"/>
              </a:rPr>
              <a:t>Benefits to Owners and Industry</a:t>
            </a:r>
          </a:p>
          <a:p>
            <a:pPr>
              <a:buFont typeface="+mj-lt"/>
              <a:buAutoNum type="arabicPeriod"/>
            </a:pPr>
            <a:r>
              <a:rPr lang="en-US" sz="2000" dirty="0">
                <a:solidFill>
                  <a:schemeClr val="tx1"/>
                </a:solidFill>
                <a:latin typeface="Bookman Old Style" panose="02050604050505020204" pitchFamily="18" charset="0"/>
              </a:rPr>
              <a:t>What is next?</a:t>
            </a:r>
          </a:p>
          <a:p>
            <a:pPr>
              <a:buFont typeface="+mj-lt"/>
              <a:buAutoNum type="arabicPeriod"/>
            </a:pPr>
            <a:r>
              <a:rPr lang="en-US" sz="2000" dirty="0">
                <a:solidFill>
                  <a:schemeClr val="tx1"/>
                </a:solidFill>
                <a:latin typeface="Bookman Old Style" panose="02050604050505020204" pitchFamily="18" charset="0"/>
              </a:rPr>
              <a:t>Conclusion</a:t>
            </a:r>
          </a:p>
          <a:p>
            <a:pPr>
              <a:buFont typeface="+mj-lt"/>
              <a:buAutoNum type="arabicPeriod"/>
            </a:pPr>
            <a:endParaRPr lang="en-US" sz="1300" dirty="0">
              <a:solidFill>
                <a:schemeClr val="tx1"/>
              </a:solidFill>
              <a:latin typeface="Bookman Old Style" panose="02050604050505020204" pitchFamily="18" charset="0"/>
            </a:endParaRPr>
          </a:p>
          <a:p>
            <a:pPr>
              <a:buFont typeface="+mj-lt"/>
              <a:buAutoNum type="arabicPeriod"/>
            </a:pPr>
            <a:endParaRPr lang="en-US" sz="1300" dirty="0">
              <a:solidFill>
                <a:schemeClr val="tx1"/>
              </a:solidFill>
              <a:latin typeface="Bookman Old Style" panose="02050604050505020204" pitchFamily="18"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8799" y="2132012"/>
            <a:ext cx="2372973" cy="2820988"/>
          </a:xfrm>
          <a:prstGeom prst="rect">
            <a:avLst/>
          </a:prstGeom>
          <a:noFill/>
          <a:ln w="3175" algn="ctr">
            <a:solidFill>
              <a:srgbClr val="808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2900" y="1989137"/>
            <a:ext cx="2368686" cy="2818845"/>
          </a:xfrm>
          <a:prstGeom prst="rect">
            <a:avLst/>
          </a:prstGeom>
          <a:noFill/>
          <a:ln w="3175" algn="ctr">
            <a:solidFill>
              <a:srgbClr val="3366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descr="New 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1200" y="1981200"/>
            <a:ext cx="2377261" cy="2818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459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667000"/>
          </a:xfrm>
        </p:spPr>
        <p:txBody>
          <a:bodyPr>
            <a:normAutofit/>
          </a:bodyPr>
          <a:lstStyle/>
          <a:p>
            <a:r>
              <a:rPr lang="en-US" sz="2500" dirty="0">
                <a:solidFill>
                  <a:schemeClr val="tx1"/>
                </a:solidFill>
                <a:latin typeface="Bookman Old Style" panose="02050604050505020204" pitchFamily="18" charset="0"/>
              </a:rPr>
              <a:t>TASNEEF works in close cooperation with the UAE Federal Transport Authority for developing the standards and regulations required for the other yacht segments. (e.g. private yachts below 24 meters in length and large commercial yachts)</a:t>
            </a:r>
          </a:p>
        </p:txBody>
      </p:sp>
      <p:sp>
        <p:nvSpPr>
          <p:cNvPr id="4" name="Title 1"/>
          <p:cNvSpPr txBox="1">
            <a:spLocks/>
          </p:cNvSpPr>
          <p:nvPr/>
        </p:nvSpPr>
        <p:spPr>
          <a:xfrm>
            <a:off x="457200" y="304800"/>
            <a:ext cx="8229600" cy="457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rgbClr val="373283"/>
                </a:solidFill>
                <a:latin typeface="+mj-lt"/>
                <a:ea typeface="+mj-ea"/>
                <a:cs typeface="+mj-cs"/>
              </a:defRPr>
            </a:lvl1pPr>
          </a:lstStyle>
          <a:p>
            <a:r>
              <a:rPr lang="en-US" sz="3500" b="1" dirty="0">
                <a:latin typeface="Bookman Old Style" panose="02050604050505020204" pitchFamily="18" charset="0"/>
              </a:rPr>
              <a:t>TASNEEF SUPPORT……</a:t>
            </a:r>
          </a:p>
        </p:txBody>
      </p:sp>
    </p:spTree>
    <p:extLst>
      <p:ext uri="{BB962C8B-B14F-4D97-AF65-F5344CB8AC3E}">
        <p14:creationId xmlns:p14="http://schemas.microsoft.com/office/powerpoint/2010/main" val="3136358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696200" cy="1036638"/>
          </a:xfrm>
        </p:spPr>
        <p:txBody>
          <a:bodyPr>
            <a:noAutofit/>
          </a:bodyPr>
          <a:lstStyle/>
          <a:p>
            <a:r>
              <a:rPr lang="en-US" sz="3500" b="1" dirty="0">
                <a:latin typeface="Bookman Old Style" panose="02050604050505020204" pitchFamily="18" charset="0"/>
              </a:rPr>
              <a:t>BENEFITS TO OWNERS AND INDUSTRY </a:t>
            </a:r>
          </a:p>
        </p:txBody>
      </p:sp>
      <p:sp>
        <p:nvSpPr>
          <p:cNvPr id="3" name="Content Placeholder 2"/>
          <p:cNvSpPr>
            <a:spLocks noGrp="1"/>
          </p:cNvSpPr>
          <p:nvPr>
            <p:ph idx="1"/>
          </p:nvPr>
        </p:nvSpPr>
        <p:spPr>
          <a:xfrm>
            <a:off x="152400" y="1371600"/>
            <a:ext cx="8763000" cy="4754563"/>
          </a:xfrm>
          <a:effectLst>
            <a:outerShdw blurRad="50800" dist="50800" dir="5400000" algn="ctr" rotWithShape="0">
              <a:srgbClr val="000000">
                <a:alpha val="0"/>
              </a:srgbClr>
            </a:outerShdw>
          </a:effectLst>
        </p:spPr>
        <p:txBody>
          <a:bodyPr>
            <a:normAutofit fontScale="85000" lnSpcReduction="20000"/>
          </a:bodyPr>
          <a:lstStyle/>
          <a:p>
            <a:r>
              <a:rPr lang="en-US" sz="2400" dirty="0">
                <a:solidFill>
                  <a:schemeClr val="tx1"/>
                </a:solidFill>
                <a:latin typeface="Bookman Old Style" panose="02050604050505020204" pitchFamily="18" charset="0"/>
                <a:ea typeface="+mj-ea"/>
                <a:cs typeface="+mj-cs"/>
              </a:rPr>
              <a:t>UAE Yacht Code addresses the need of a statutory regulations</a:t>
            </a:r>
          </a:p>
          <a:p>
            <a:endParaRPr lang="en-US" sz="2400" dirty="0">
              <a:solidFill>
                <a:schemeClr val="tx1"/>
              </a:solidFill>
              <a:latin typeface="Bookman Old Style" panose="02050604050505020204" pitchFamily="18" charset="0"/>
            </a:endParaRPr>
          </a:p>
          <a:p>
            <a:r>
              <a:rPr lang="en-US" sz="2400" dirty="0">
                <a:solidFill>
                  <a:schemeClr val="tx1"/>
                </a:solidFill>
                <a:latin typeface="Bookman Old Style" panose="02050604050505020204" pitchFamily="18" charset="0"/>
              </a:rPr>
              <a:t> </a:t>
            </a:r>
            <a:r>
              <a:rPr lang="en-US" sz="2400" dirty="0">
                <a:solidFill>
                  <a:schemeClr val="tx1"/>
                </a:solidFill>
                <a:latin typeface="Bookman Old Style" panose="02050604050505020204" pitchFamily="18" charset="0"/>
                <a:ea typeface="+mj-ea"/>
                <a:cs typeface="+mj-cs"/>
              </a:rPr>
              <a:t>Clean Yacht Certificate allows the owner to sail internationally with </a:t>
            </a:r>
            <a:r>
              <a:rPr lang="en-GB" altLang="en-US" sz="2400" dirty="0">
                <a:solidFill>
                  <a:schemeClr val="tx1"/>
                </a:solidFill>
                <a:latin typeface="Bookman Old Style" panose="02050604050505020204" pitchFamily="18" charset="0"/>
                <a:ea typeface="+mj-ea"/>
                <a:cs typeface="+mj-cs"/>
              </a:rPr>
              <a:t>No limitations:</a:t>
            </a:r>
            <a:endParaRPr lang="en-US" sz="2400" dirty="0">
              <a:solidFill>
                <a:schemeClr val="tx1"/>
              </a:solidFill>
              <a:latin typeface="Bookman Old Style" panose="02050604050505020204" pitchFamily="18" charset="0"/>
              <a:ea typeface="+mj-ea"/>
              <a:cs typeface="+mj-cs"/>
            </a:endParaRPr>
          </a:p>
          <a:p>
            <a:pPr lvl="1">
              <a:buFont typeface="Wingdings" pitchFamily="2" charset="2"/>
              <a:buChar char="ü"/>
            </a:pPr>
            <a:r>
              <a:rPr lang="en-GB" altLang="en-US" sz="1600" dirty="0">
                <a:solidFill>
                  <a:schemeClr val="tx1"/>
                </a:solidFill>
                <a:latin typeface="Bookman Old Style" panose="02050604050505020204" pitchFamily="18" charset="0"/>
              </a:rPr>
              <a:t>No size / tonnage limitation</a:t>
            </a:r>
          </a:p>
          <a:p>
            <a:pPr lvl="1">
              <a:buFont typeface="Wingdings" pitchFamily="2" charset="2"/>
              <a:buChar char="ü"/>
            </a:pPr>
            <a:r>
              <a:rPr lang="en-GB" altLang="en-US" sz="1600" dirty="0">
                <a:solidFill>
                  <a:schemeClr val="tx1"/>
                </a:solidFill>
                <a:latin typeface="Bookman Old Style" panose="02050604050505020204" pitchFamily="18" charset="0"/>
              </a:rPr>
              <a:t>No max. number of persons on board</a:t>
            </a:r>
          </a:p>
          <a:p>
            <a:pPr marL="0" indent="0">
              <a:buNone/>
            </a:pPr>
            <a:endParaRPr lang="en-US" sz="2400" dirty="0">
              <a:solidFill>
                <a:schemeClr val="tx1"/>
              </a:solidFill>
              <a:latin typeface="Bookman Old Style" panose="02050604050505020204" pitchFamily="18" charset="0"/>
              <a:ea typeface="+mj-ea"/>
              <a:cs typeface="+mj-cs"/>
            </a:endParaRPr>
          </a:p>
          <a:p>
            <a:r>
              <a:rPr lang="en-US" sz="2400" dirty="0">
                <a:solidFill>
                  <a:schemeClr val="tx1"/>
                </a:solidFill>
                <a:latin typeface="Bookman Old Style" panose="02050604050505020204" pitchFamily="18" charset="0"/>
                <a:ea typeface="+mj-ea"/>
                <a:cs typeface="+mj-cs"/>
              </a:rPr>
              <a:t>Safer yachting </a:t>
            </a:r>
          </a:p>
          <a:p>
            <a:pPr lvl="1">
              <a:buFont typeface="Wingdings" panose="05000000000000000000" pitchFamily="2" charset="2"/>
              <a:buChar char="ü"/>
            </a:pPr>
            <a:r>
              <a:rPr lang="en-US" sz="1600" dirty="0">
                <a:solidFill>
                  <a:schemeClr val="tx1"/>
                </a:solidFill>
                <a:latin typeface="Bookman Old Style" panose="02050604050505020204" pitchFamily="18" charset="0"/>
              </a:rPr>
              <a:t>Compliance with international standards.</a:t>
            </a:r>
          </a:p>
          <a:p>
            <a:pPr lvl="1">
              <a:buFont typeface="Wingdings" panose="05000000000000000000" pitchFamily="2" charset="2"/>
              <a:buChar char="ü"/>
            </a:pPr>
            <a:r>
              <a:rPr lang="en-US" sz="1600" dirty="0">
                <a:solidFill>
                  <a:schemeClr val="tx1"/>
                </a:solidFill>
                <a:latin typeface="Bookman Old Style" panose="02050604050505020204" pitchFamily="18" charset="0"/>
              </a:rPr>
              <a:t>Yachts will be surveyed and maintained to appropriate standards.</a:t>
            </a:r>
          </a:p>
          <a:p>
            <a:endParaRPr lang="en-US" sz="2400" dirty="0">
              <a:solidFill>
                <a:schemeClr val="tx1"/>
              </a:solidFill>
              <a:latin typeface="Bookman Old Style" panose="02050604050505020204" pitchFamily="18" charset="0"/>
              <a:ea typeface="+mj-ea"/>
              <a:cs typeface="+mj-cs"/>
            </a:endParaRPr>
          </a:p>
          <a:p>
            <a:r>
              <a:rPr lang="en-US" sz="2400" dirty="0">
                <a:solidFill>
                  <a:schemeClr val="tx1"/>
                </a:solidFill>
                <a:latin typeface="Bookman Old Style" panose="02050604050505020204" pitchFamily="18" charset="0"/>
                <a:ea typeface="+mj-ea"/>
                <a:cs typeface="+mj-cs"/>
              </a:rPr>
              <a:t>Attractive UAE flag (Quality based):</a:t>
            </a:r>
          </a:p>
          <a:p>
            <a:pPr lvl="1">
              <a:buFont typeface="Wingdings" panose="05000000000000000000" pitchFamily="2" charset="2"/>
              <a:buChar char="ü"/>
            </a:pPr>
            <a:r>
              <a:rPr lang="en-US" sz="1600" dirty="0">
                <a:solidFill>
                  <a:schemeClr val="tx1"/>
                </a:solidFill>
                <a:latin typeface="Bookman Old Style" panose="02050604050505020204" pitchFamily="18" charset="0"/>
              </a:rPr>
              <a:t>Quality standards for Yachts</a:t>
            </a:r>
          </a:p>
          <a:p>
            <a:pPr lvl="1">
              <a:buFont typeface="Wingdings" panose="05000000000000000000" pitchFamily="2" charset="2"/>
              <a:buChar char="ü"/>
            </a:pPr>
            <a:r>
              <a:rPr lang="en-US" sz="1600" dirty="0">
                <a:solidFill>
                  <a:schemeClr val="tx1"/>
                </a:solidFill>
                <a:latin typeface="Bookman Old Style" panose="02050604050505020204" pitchFamily="18" charset="0"/>
              </a:rPr>
              <a:t> Protecting the environment, life and assets</a:t>
            </a:r>
          </a:p>
          <a:p>
            <a:pPr lvl="1">
              <a:buFont typeface="Wingdings" panose="05000000000000000000" pitchFamily="2" charset="2"/>
              <a:buChar char="ü"/>
            </a:pPr>
            <a:r>
              <a:rPr lang="en-US" sz="1600" dirty="0">
                <a:solidFill>
                  <a:schemeClr val="tx1"/>
                </a:solidFill>
                <a:latin typeface="Bookman Old Style" panose="02050604050505020204" pitchFamily="18" charset="0"/>
              </a:rPr>
              <a:t>Increased value to yachts flying UAE Flag.</a:t>
            </a:r>
          </a:p>
          <a:p>
            <a:pPr lvl="1">
              <a:buFont typeface="Wingdings" panose="05000000000000000000" pitchFamily="2" charset="2"/>
              <a:buChar char="ü"/>
            </a:pPr>
            <a:endParaRPr lang="en-US" sz="1600" dirty="0">
              <a:solidFill>
                <a:schemeClr val="tx1"/>
              </a:solidFill>
              <a:latin typeface="Bookman Old Style" panose="02050604050505020204" pitchFamily="18" charset="0"/>
            </a:endParaRPr>
          </a:p>
          <a:p>
            <a:r>
              <a:rPr lang="en-GB" altLang="en-US" sz="2400" dirty="0">
                <a:solidFill>
                  <a:schemeClr val="tx1"/>
                </a:solidFill>
                <a:latin typeface="Bookman Old Style" panose="02050604050505020204" pitchFamily="18" charset="0"/>
                <a:ea typeface="+mj-ea"/>
                <a:cs typeface="+mj-cs"/>
              </a:rPr>
              <a:t>Flexible and brings innovation (Functional requirements)</a:t>
            </a:r>
          </a:p>
          <a:p>
            <a:pPr lvl="1">
              <a:buFont typeface="Wingdings" panose="05000000000000000000" pitchFamily="2" charset="2"/>
              <a:buChar char="ü"/>
            </a:pPr>
            <a:endParaRPr lang="en-US" sz="1600" dirty="0">
              <a:solidFill>
                <a:schemeClr val="tx1"/>
              </a:solidFill>
              <a:latin typeface="Bookman Old Style" panose="02050604050505020204" pitchFamily="18" charset="0"/>
            </a:endParaRPr>
          </a:p>
          <a:p>
            <a:pPr>
              <a:buFont typeface="Wingdings" panose="05000000000000000000" pitchFamily="2" charset="2"/>
              <a:buChar char="ü"/>
            </a:pPr>
            <a:endParaRPr lang="en-US" sz="2000" dirty="0">
              <a:solidFill>
                <a:schemeClr val="tx1"/>
              </a:solidFill>
              <a:latin typeface="Bookman Old Style" panose="02050604050505020204" pitchFamily="18" charset="0"/>
            </a:endParaRPr>
          </a:p>
          <a:p>
            <a:pPr lvl="1"/>
            <a:endParaRPr lang="en-US" dirty="0">
              <a:solidFill>
                <a:schemeClr val="tx1"/>
              </a:solidFill>
              <a:latin typeface="Bookman Old Style" panose="02050604050505020204" pitchFamily="18" charset="0"/>
            </a:endParaRPr>
          </a:p>
          <a:p>
            <a:endParaRPr lang="en-US" dirty="0">
              <a:solidFill>
                <a:schemeClr val="tx1"/>
              </a:solidFill>
              <a:latin typeface="Bookman Old Style" panose="02050604050505020204" pitchFamily="18" charset="0"/>
            </a:endParaRPr>
          </a:p>
        </p:txBody>
      </p:sp>
      <p:pic>
        <p:nvPicPr>
          <p:cNvPr id="4" name="Picture 3"/>
          <p:cNvPicPr>
            <a:picLocks noChangeAspect="1"/>
          </p:cNvPicPr>
          <p:nvPr/>
        </p:nvPicPr>
        <p:blipFill>
          <a:blip r:embed="rId2"/>
          <a:stretch>
            <a:fillRect/>
          </a:stretch>
        </p:blipFill>
        <p:spPr>
          <a:xfrm>
            <a:off x="6705600" y="2590800"/>
            <a:ext cx="2070251" cy="2452451"/>
          </a:xfrm>
          <a:prstGeom prst="rect">
            <a:avLst/>
          </a:prstGeom>
          <a:effectLst>
            <a:glow rad="228600">
              <a:schemeClr val="accent1">
                <a:satMod val="175000"/>
                <a:alpha val="40000"/>
              </a:schemeClr>
            </a:glow>
            <a:outerShdw blurRad="177800" dist="38100" sx="1000" sy="1000" algn="l" rotWithShape="0">
              <a:prstClr val="black">
                <a:alpha val="0"/>
              </a:prstClr>
            </a:outerShdw>
          </a:effectLst>
          <a:scene3d>
            <a:camera prst="perspectiveContrastingLeftFacing"/>
            <a:lightRig rig="threePt" dir="t"/>
          </a:scene3d>
        </p:spPr>
      </p:pic>
    </p:spTree>
    <p:extLst>
      <p:ext uri="{BB962C8B-B14F-4D97-AF65-F5344CB8AC3E}">
        <p14:creationId xmlns:p14="http://schemas.microsoft.com/office/powerpoint/2010/main" val="912573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229600" cy="792162"/>
          </a:xfrm>
        </p:spPr>
        <p:txBody>
          <a:bodyPr/>
          <a:lstStyle/>
          <a:p>
            <a:r>
              <a:rPr lang="en-US" b="1" dirty="0">
                <a:latin typeface="Bookman Old Style" panose="02050604050505020204" pitchFamily="18" charset="0"/>
              </a:rPr>
              <a:t>CONCLUSION</a:t>
            </a:r>
          </a:p>
        </p:txBody>
      </p:sp>
      <p:sp>
        <p:nvSpPr>
          <p:cNvPr id="3" name="Content Placeholder 2"/>
          <p:cNvSpPr>
            <a:spLocks noGrp="1"/>
          </p:cNvSpPr>
          <p:nvPr>
            <p:ph idx="1"/>
          </p:nvPr>
        </p:nvSpPr>
        <p:spPr>
          <a:xfrm>
            <a:off x="457200" y="1143000"/>
            <a:ext cx="8229600" cy="4525963"/>
          </a:xfrm>
        </p:spPr>
        <p:txBody>
          <a:bodyPr>
            <a:normAutofit fontScale="92500" lnSpcReduction="20000"/>
          </a:bodyPr>
          <a:lstStyle/>
          <a:p>
            <a:r>
              <a:rPr lang="en-US" sz="2500" dirty="0">
                <a:solidFill>
                  <a:schemeClr val="tx1"/>
                </a:solidFill>
                <a:latin typeface="Bookman Old Style" panose="02050604050505020204" pitchFamily="18" charset="0"/>
              </a:rPr>
              <a:t>UAE Yacht Code addresses the need of a statutory regulation intended only for large private large yachts.</a:t>
            </a:r>
          </a:p>
          <a:p>
            <a:endParaRPr lang="en-US" sz="2500" dirty="0">
              <a:solidFill>
                <a:schemeClr val="tx1"/>
              </a:solidFill>
              <a:latin typeface="Bookman Old Style" panose="02050604050505020204" pitchFamily="18" charset="0"/>
            </a:endParaRPr>
          </a:p>
          <a:p>
            <a:r>
              <a:rPr lang="en-US" sz="2500" dirty="0">
                <a:solidFill>
                  <a:schemeClr val="tx1"/>
                </a:solidFill>
                <a:latin typeface="Bookman Old Style" panose="02050604050505020204" pitchFamily="18" charset="0"/>
              </a:rPr>
              <a:t>UAE Yacht Code brings innovative and comprehensive approach on design and operational aspects.</a:t>
            </a:r>
          </a:p>
          <a:p>
            <a:endParaRPr lang="en-US" sz="2500" dirty="0">
              <a:solidFill>
                <a:schemeClr val="tx1"/>
              </a:solidFill>
              <a:latin typeface="Bookman Old Style" panose="02050604050505020204" pitchFamily="18" charset="0"/>
            </a:endParaRPr>
          </a:p>
          <a:p>
            <a:r>
              <a:rPr lang="en-US" sz="2500" dirty="0">
                <a:solidFill>
                  <a:schemeClr val="tx1"/>
                </a:solidFill>
                <a:latin typeface="Bookman Old Style" panose="02050604050505020204" pitchFamily="18" charset="0"/>
              </a:rPr>
              <a:t>Flexible and innovative approach to the over 12 guests category, depending on areas and modes of operation.</a:t>
            </a:r>
          </a:p>
          <a:p>
            <a:endParaRPr lang="en-US" sz="2500" dirty="0">
              <a:solidFill>
                <a:schemeClr val="tx1"/>
              </a:solidFill>
              <a:latin typeface="Bookman Old Style" panose="02050604050505020204" pitchFamily="18" charset="0"/>
            </a:endParaRPr>
          </a:p>
          <a:p>
            <a:r>
              <a:rPr lang="en-US" sz="2500" dirty="0">
                <a:solidFill>
                  <a:schemeClr val="tx1"/>
                </a:solidFill>
                <a:latin typeface="Bookman Old Style" panose="02050604050505020204" pitchFamily="18" charset="0"/>
              </a:rPr>
              <a:t>Various benefits as discussed in previous slides to the owners, industry and environment.</a:t>
            </a:r>
          </a:p>
        </p:txBody>
      </p:sp>
    </p:spTree>
    <p:extLst>
      <p:ext uri="{BB962C8B-B14F-4D97-AF65-F5344CB8AC3E}">
        <p14:creationId xmlns:p14="http://schemas.microsoft.com/office/powerpoint/2010/main" val="2049095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vert="horz" lIns="91440" tIns="45720" rIns="91440" bIns="45720" rtlCol="0" anchor="ctr">
            <a:normAutofit/>
          </a:bodyPr>
          <a:lstStyle/>
          <a:p>
            <a:r>
              <a:rPr lang="en-US" sz="3500" b="1" dirty="0">
                <a:latin typeface="Bookman Old Style" panose="02050604050505020204" pitchFamily="18" charset="0"/>
              </a:rPr>
              <a:t>INTRODUCTION</a:t>
            </a:r>
          </a:p>
        </p:txBody>
      </p:sp>
      <p:sp>
        <p:nvSpPr>
          <p:cNvPr id="3" name="Content Placeholder 2"/>
          <p:cNvSpPr>
            <a:spLocks noGrp="1"/>
          </p:cNvSpPr>
          <p:nvPr>
            <p:ph idx="1"/>
          </p:nvPr>
        </p:nvSpPr>
        <p:spPr>
          <a:xfrm>
            <a:off x="457200" y="940904"/>
            <a:ext cx="8229600" cy="5155096"/>
          </a:xfrm>
        </p:spPr>
        <p:txBody>
          <a:bodyPr>
            <a:noAutofit/>
          </a:bodyPr>
          <a:lstStyle/>
          <a:p>
            <a:r>
              <a:rPr lang="en-US" sz="1400" dirty="0">
                <a:solidFill>
                  <a:schemeClr val="tx1"/>
                </a:solidFill>
                <a:latin typeface="Bookman Old Style" panose="02050604050505020204" pitchFamily="18" charset="0"/>
              </a:rPr>
              <a:t>The UAE Federal Transport Authority has identified a need for yacht regulations that address the larger size segment of the private yachts, i.e. yachts above 24 meters not intended for commercial use, without any restriction with respect to the number of persons onboard, nor to the maximum size of the yacht. </a:t>
            </a:r>
          </a:p>
          <a:p>
            <a:endParaRPr lang="en-US" sz="1400" dirty="0">
              <a:solidFill>
                <a:schemeClr val="tx1"/>
              </a:solidFill>
              <a:latin typeface="Bookman Old Style" panose="02050604050505020204" pitchFamily="18" charset="0"/>
            </a:endParaRPr>
          </a:p>
          <a:p>
            <a:r>
              <a:rPr lang="en-US" sz="1400" dirty="0">
                <a:solidFill>
                  <a:schemeClr val="tx1"/>
                </a:solidFill>
                <a:latin typeface="Bookman Old Style" panose="02050604050505020204" pitchFamily="18" charset="0"/>
              </a:rPr>
              <a:t>The international conventions and regulations applicable to conventional vessels are not applicable for yachts not engaged in commercial trade. </a:t>
            </a:r>
          </a:p>
          <a:p>
            <a:endParaRPr lang="en-US" sz="1400" dirty="0">
              <a:solidFill>
                <a:schemeClr val="tx1"/>
              </a:solidFill>
              <a:latin typeface="Bookman Old Style" panose="02050604050505020204" pitchFamily="18" charset="0"/>
            </a:endParaRPr>
          </a:p>
          <a:p>
            <a:r>
              <a:rPr lang="en-US" sz="1400" dirty="0">
                <a:solidFill>
                  <a:schemeClr val="tx1"/>
                </a:solidFill>
                <a:latin typeface="Bookman Old Style" panose="02050604050505020204" pitchFamily="18" charset="0"/>
              </a:rPr>
              <a:t>Most of the yachts in the lowest segment of size above 24 meters are built in series by established yacht manufacturers as per recognized international standards and are well tested before released to market. </a:t>
            </a:r>
          </a:p>
          <a:p>
            <a:endParaRPr lang="en-US" sz="1400" dirty="0">
              <a:solidFill>
                <a:schemeClr val="tx1"/>
              </a:solidFill>
              <a:latin typeface="Bookman Old Style" panose="02050604050505020204" pitchFamily="18" charset="0"/>
            </a:endParaRPr>
          </a:p>
          <a:p>
            <a:r>
              <a:rPr lang="en-US" sz="1400" dirty="0">
                <a:solidFill>
                  <a:schemeClr val="tx1"/>
                </a:solidFill>
                <a:latin typeface="Bookman Old Style" panose="02050604050505020204" pitchFamily="18" charset="0"/>
              </a:rPr>
              <a:t>Larger yachts are increasingly being custom built based on individual designs. </a:t>
            </a:r>
          </a:p>
          <a:p>
            <a:endParaRPr lang="en-US" sz="1400" dirty="0">
              <a:solidFill>
                <a:schemeClr val="tx1"/>
              </a:solidFill>
              <a:latin typeface="Bookman Old Style" panose="02050604050505020204" pitchFamily="18" charset="0"/>
            </a:endParaRPr>
          </a:p>
          <a:p>
            <a:r>
              <a:rPr lang="en-US" sz="1400" dirty="0">
                <a:solidFill>
                  <a:schemeClr val="tx1"/>
                </a:solidFill>
                <a:latin typeface="Bookman Old Style" panose="02050604050505020204" pitchFamily="18" charset="0"/>
              </a:rPr>
              <a:t>The current codes and regulations for the larger yachts are based on conventional steel ship technology which imposes strong limitations on the innovative and future orientated yacht industry. </a:t>
            </a:r>
          </a:p>
          <a:p>
            <a:endParaRPr lang="en-US" sz="1400" dirty="0">
              <a:solidFill>
                <a:schemeClr val="tx1"/>
              </a:solidFill>
              <a:latin typeface="Bookman Old Style" panose="02050604050505020204" pitchFamily="18" charset="0"/>
            </a:endParaRPr>
          </a:p>
          <a:p>
            <a:r>
              <a:rPr lang="en-US" sz="1400" dirty="0">
                <a:solidFill>
                  <a:schemeClr val="tx1"/>
                </a:solidFill>
                <a:latin typeface="Bookman Old Style" panose="02050604050505020204" pitchFamily="18" charset="0"/>
              </a:rPr>
              <a:t>The present statutory regime for certification of commercial yachts is not considered to be an appropriate long term solution for the non-commercial segment of the yacht industry which builds private yachts not intended for the leasing market. </a:t>
            </a:r>
          </a:p>
        </p:txBody>
      </p:sp>
    </p:spTree>
    <p:extLst>
      <p:ext uri="{BB962C8B-B14F-4D97-AF65-F5344CB8AC3E}">
        <p14:creationId xmlns:p14="http://schemas.microsoft.com/office/powerpoint/2010/main" val="4061769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3500" b="1" dirty="0">
                <a:latin typeface="Bookman Old Style" panose="02050604050505020204" pitchFamily="18" charset="0"/>
              </a:rPr>
              <a:t>APPLICABILITY</a:t>
            </a:r>
          </a:p>
        </p:txBody>
      </p:sp>
      <p:sp>
        <p:nvSpPr>
          <p:cNvPr id="3" name="Content Placeholder 2"/>
          <p:cNvSpPr>
            <a:spLocks noGrp="1"/>
          </p:cNvSpPr>
          <p:nvPr>
            <p:ph idx="1"/>
          </p:nvPr>
        </p:nvSpPr>
        <p:spPr>
          <a:xfrm>
            <a:off x="457200" y="1119809"/>
            <a:ext cx="8229600" cy="4525963"/>
          </a:xfrm>
        </p:spPr>
        <p:txBody>
          <a:bodyPr>
            <a:normAutofit lnSpcReduction="10000"/>
          </a:bodyPr>
          <a:lstStyle/>
          <a:p>
            <a:r>
              <a:rPr lang="en-US" sz="2000" dirty="0">
                <a:solidFill>
                  <a:schemeClr val="tx1"/>
                </a:solidFill>
                <a:latin typeface="Bookman Old Style" panose="02050604050505020204" pitchFamily="18" charset="0"/>
              </a:rPr>
              <a:t>The UAE Yacht Regulations are applicable for private yachts 24 meters in length or above.</a:t>
            </a:r>
          </a:p>
          <a:p>
            <a:pPr marL="0" indent="0">
              <a:buNone/>
            </a:pPr>
            <a:endParaRPr lang="en-US" sz="2000" dirty="0">
              <a:solidFill>
                <a:schemeClr val="tx1"/>
              </a:solidFill>
              <a:latin typeface="Bookman Old Style" panose="02050604050505020204" pitchFamily="18" charset="0"/>
            </a:endParaRPr>
          </a:p>
          <a:p>
            <a:pPr lvl="1"/>
            <a:r>
              <a:rPr lang="en-US" sz="2000" dirty="0">
                <a:solidFill>
                  <a:schemeClr val="tx1"/>
                </a:solidFill>
                <a:latin typeface="Bookman Old Style" panose="02050604050505020204" pitchFamily="18" charset="0"/>
              </a:rPr>
              <a:t>New and existing yachts</a:t>
            </a:r>
          </a:p>
          <a:p>
            <a:pPr lvl="1"/>
            <a:endParaRPr lang="en-US" sz="2000" dirty="0">
              <a:solidFill>
                <a:schemeClr val="tx1"/>
              </a:solidFill>
              <a:latin typeface="Bookman Old Style" panose="02050604050505020204" pitchFamily="18" charset="0"/>
            </a:endParaRPr>
          </a:p>
          <a:p>
            <a:pPr lvl="1"/>
            <a:r>
              <a:rPr lang="en-US" sz="2000" dirty="0">
                <a:solidFill>
                  <a:schemeClr val="tx1"/>
                </a:solidFill>
                <a:latin typeface="Bookman Old Style" panose="02050604050505020204" pitchFamily="18" charset="0"/>
              </a:rPr>
              <a:t>Any type of yacht (Motor Yacht, Sailing Yacht etc.)</a:t>
            </a:r>
          </a:p>
          <a:p>
            <a:pPr lvl="1"/>
            <a:endParaRPr lang="en-US" sz="2000" dirty="0">
              <a:solidFill>
                <a:schemeClr val="tx1"/>
              </a:solidFill>
              <a:latin typeface="Bookman Old Style" panose="02050604050505020204" pitchFamily="18" charset="0"/>
            </a:endParaRPr>
          </a:p>
          <a:p>
            <a:pPr lvl="1"/>
            <a:r>
              <a:rPr lang="en-US" sz="2000" dirty="0">
                <a:solidFill>
                  <a:schemeClr val="tx1"/>
                </a:solidFill>
                <a:latin typeface="Bookman Old Style" panose="02050604050505020204" pitchFamily="18" charset="0"/>
              </a:rPr>
              <a:t>Any construction material (Steel, Aluminum, Composites etc.)</a:t>
            </a:r>
          </a:p>
          <a:p>
            <a:pPr lvl="1"/>
            <a:endParaRPr lang="en-US" sz="2000" dirty="0">
              <a:solidFill>
                <a:schemeClr val="tx1"/>
              </a:solidFill>
              <a:latin typeface="Bookman Old Style" panose="02050604050505020204" pitchFamily="18" charset="0"/>
            </a:endParaRPr>
          </a:p>
          <a:p>
            <a:pPr lvl="1"/>
            <a:r>
              <a:rPr lang="en-US" sz="2000" dirty="0">
                <a:solidFill>
                  <a:schemeClr val="tx1"/>
                </a:solidFill>
                <a:latin typeface="Bookman Old Style" panose="02050604050505020204" pitchFamily="18" charset="0"/>
              </a:rPr>
              <a:t>Any hull shape (single / multi hull)</a:t>
            </a:r>
          </a:p>
          <a:p>
            <a:pPr lvl="1"/>
            <a:endParaRPr lang="en-US" sz="2000" dirty="0">
              <a:solidFill>
                <a:schemeClr val="tx1"/>
              </a:solidFill>
              <a:latin typeface="Bookman Old Style" panose="02050604050505020204" pitchFamily="18" charset="0"/>
            </a:endParaRPr>
          </a:p>
          <a:p>
            <a:pPr lvl="1"/>
            <a:r>
              <a:rPr lang="en-US" sz="2000" dirty="0">
                <a:solidFill>
                  <a:schemeClr val="tx1"/>
                </a:solidFill>
                <a:latin typeface="Bookman Old Style" panose="02050604050505020204" pitchFamily="18" charset="0"/>
              </a:rPr>
              <a:t>Any type of propulsion</a:t>
            </a:r>
          </a:p>
          <a:p>
            <a:pPr lvl="1"/>
            <a:endParaRPr lang="en-US" sz="20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86805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643" y="304800"/>
            <a:ext cx="8229600" cy="762000"/>
          </a:xfrm>
        </p:spPr>
        <p:txBody>
          <a:bodyPr>
            <a:normAutofit/>
          </a:bodyPr>
          <a:lstStyle/>
          <a:p>
            <a:r>
              <a:rPr lang="en-US" sz="3500" b="1" dirty="0">
                <a:latin typeface="Bookman Old Style" panose="02050604050505020204" pitchFamily="18" charset="0"/>
              </a:rPr>
              <a:t>MAIN FEATURES</a:t>
            </a:r>
          </a:p>
        </p:txBody>
      </p:sp>
      <p:sp>
        <p:nvSpPr>
          <p:cNvPr id="3" name="Content Placeholder 2"/>
          <p:cNvSpPr>
            <a:spLocks noGrp="1"/>
          </p:cNvSpPr>
          <p:nvPr>
            <p:ph idx="1"/>
          </p:nvPr>
        </p:nvSpPr>
        <p:spPr>
          <a:xfrm>
            <a:off x="493643" y="1387821"/>
            <a:ext cx="8229600" cy="4525963"/>
          </a:xfrm>
        </p:spPr>
        <p:txBody>
          <a:bodyPr>
            <a:normAutofit fontScale="92500" lnSpcReduction="20000"/>
          </a:bodyPr>
          <a:lstStyle/>
          <a:p>
            <a:pPr lvl="1"/>
            <a:r>
              <a:rPr lang="en-US" sz="2000" dirty="0">
                <a:solidFill>
                  <a:schemeClr val="tx1"/>
                </a:solidFill>
                <a:latin typeface="Bookman Old Style" panose="02050604050505020204" pitchFamily="18" charset="0"/>
              </a:rPr>
              <a:t>No limitations : </a:t>
            </a:r>
            <a:r>
              <a:rPr lang="en-GB" sz="2000" dirty="0">
                <a:solidFill>
                  <a:schemeClr val="tx1"/>
                </a:solidFill>
                <a:latin typeface="Bookman Old Style" panose="02050604050505020204" pitchFamily="18" charset="0"/>
              </a:rPr>
              <a:t>No size / tonnage limitation - No limits for maximum number of persons on board.</a:t>
            </a:r>
          </a:p>
          <a:p>
            <a:pPr lvl="1"/>
            <a:endParaRPr lang="en-US" sz="2000" dirty="0">
              <a:solidFill>
                <a:schemeClr val="tx1"/>
              </a:solidFill>
              <a:latin typeface="Bookman Old Style" panose="02050604050505020204" pitchFamily="18" charset="0"/>
            </a:endParaRPr>
          </a:p>
          <a:p>
            <a:pPr lvl="1"/>
            <a:r>
              <a:rPr lang="en-GB" sz="2000" dirty="0">
                <a:solidFill>
                  <a:schemeClr val="tx1"/>
                </a:solidFill>
                <a:latin typeface="Bookman Old Style" panose="02050604050505020204" pitchFamily="18" charset="0"/>
              </a:rPr>
              <a:t>Developed for private yachts.</a:t>
            </a:r>
          </a:p>
          <a:p>
            <a:pPr lvl="1"/>
            <a:endParaRPr lang="en-US" sz="2000" dirty="0">
              <a:solidFill>
                <a:schemeClr val="tx1"/>
              </a:solidFill>
              <a:latin typeface="Bookman Old Style" panose="02050604050505020204" pitchFamily="18" charset="0"/>
            </a:endParaRPr>
          </a:p>
          <a:p>
            <a:pPr lvl="1"/>
            <a:r>
              <a:rPr lang="en-US" sz="2000" dirty="0">
                <a:solidFill>
                  <a:schemeClr val="tx1"/>
                </a:solidFill>
                <a:latin typeface="Bookman Old Style" panose="02050604050505020204" pitchFamily="18" charset="0"/>
              </a:rPr>
              <a:t>Prescriptive rules and risk assessment based solutions.</a:t>
            </a:r>
          </a:p>
          <a:p>
            <a:pPr lvl="1"/>
            <a:endParaRPr lang="en-US" sz="2000" dirty="0">
              <a:solidFill>
                <a:schemeClr val="tx1"/>
              </a:solidFill>
              <a:latin typeface="Bookman Old Style" panose="02050604050505020204" pitchFamily="18" charset="0"/>
            </a:endParaRPr>
          </a:p>
          <a:p>
            <a:pPr lvl="1"/>
            <a:r>
              <a:rPr lang="en-US" sz="2000" dirty="0">
                <a:solidFill>
                  <a:schemeClr val="tx1"/>
                </a:solidFill>
                <a:latin typeface="Bookman Old Style" panose="02050604050505020204" pitchFamily="18" charset="0"/>
              </a:rPr>
              <a:t>Approval by a recognized Classification Society is required for all yachts ≥ 400 GT due to full compliance with mandatory international conventions (MARPOL).</a:t>
            </a:r>
          </a:p>
          <a:p>
            <a:pPr lvl="1"/>
            <a:endParaRPr lang="en-US" sz="2000" dirty="0">
              <a:solidFill>
                <a:schemeClr val="tx1"/>
              </a:solidFill>
              <a:latin typeface="Bookman Old Style" panose="02050604050505020204" pitchFamily="18" charset="0"/>
            </a:endParaRPr>
          </a:p>
          <a:p>
            <a:pPr lvl="1"/>
            <a:r>
              <a:rPr lang="en-US" sz="2000" dirty="0">
                <a:solidFill>
                  <a:schemeClr val="tx1"/>
                </a:solidFill>
                <a:latin typeface="Bookman Old Style" panose="02050604050505020204" pitchFamily="18" charset="0"/>
              </a:rPr>
              <a:t>Verification (plan appraisal and surveys) carried out by either FTA or a delegated Recognized Organization</a:t>
            </a:r>
          </a:p>
          <a:p>
            <a:pPr lvl="1"/>
            <a:endParaRPr lang="en-US" sz="2000" dirty="0">
              <a:solidFill>
                <a:schemeClr val="tx1"/>
              </a:solidFill>
              <a:latin typeface="Bookman Old Style" panose="02050604050505020204" pitchFamily="18" charset="0"/>
            </a:endParaRPr>
          </a:p>
          <a:p>
            <a:pPr lvl="1"/>
            <a:r>
              <a:rPr lang="en-US" sz="2000" dirty="0">
                <a:solidFill>
                  <a:schemeClr val="tx1"/>
                </a:solidFill>
                <a:latin typeface="Bookman Old Style" panose="02050604050505020204" pitchFamily="18" charset="0"/>
              </a:rPr>
              <a:t>The Code recalls IMO Conventions such as SOLAS, High Speed Craft Code, International Load Line</a:t>
            </a:r>
          </a:p>
          <a:p>
            <a:pPr lvl="1"/>
            <a:endParaRPr lang="en-US" sz="2000" dirty="0">
              <a:solidFill>
                <a:schemeClr val="tx1"/>
              </a:solidFill>
              <a:latin typeface="Bookman Old Style" panose="02050604050505020204" pitchFamily="18" charset="0"/>
            </a:endParaRPr>
          </a:p>
          <a:p>
            <a:pPr marL="0" indent="0">
              <a:buNone/>
            </a:pPr>
            <a:endParaRPr lang="en-US" sz="20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374104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667"/>
            <a:ext cx="8229600" cy="792162"/>
          </a:xfrm>
        </p:spPr>
        <p:txBody>
          <a:bodyPr>
            <a:normAutofit/>
          </a:bodyPr>
          <a:lstStyle/>
          <a:p>
            <a:r>
              <a:rPr lang="en-US" sz="3500" b="1" dirty="0">
                <a:latin typeface="Bookman Old Style" panose="02050604050505020204" pitchFamily="18" charset="0"/>
              </a:rPr>
              <a:t>MAIN FEATURES</a:t>
            </a:r>
          </a:p>
        </p:txBody>
      </p:sp>
      <p:sp>
        <p:nvSpPr>
          <p:cNvPr id="3" name="Content Placeholder 2"/>
          <p:cNvSpPr>
            <a:spLocks noGrp="1"/>
          </p:cNvSpPr>
          <p:nvPr>
            <p:ph idx="1"/>
          </p:nvPr>
        </p:nvSpPr>
        <p:spPr>
          <a:xfrm>
            <a:off x="304800" y="823015"/>
            <a:ext cx="8262730" cy="5366441"/>
          </a:xfrm>
        </p:spPr>
        <p:txBody>
          <a:bodyPr>
            <a:noAutofit/>
          </a:bodyPr>
          <a:lstStyle/>
          <a:p>
            <a:pPr lvl="1"/>
            <a:r>
              <a:rPr lang="en-US" sz="1400" dirty="0">
                <a:solidFill>
                  <a:schemeClr val="tx1"/>
                </a:solidFill>
                <a:latin typeface="Bookman Old Style" panose="02050604050505020204" pitchFamily="18" charset="0"/>
              </a:rPr>
              <a:t>Safety Requirements vary depending on the following governing parameters:</a:t>
            </a:r>
          </a:p>
          <a:p>
            <a:pPr lvl="2"/>
            <a:r>
              <a:rPr lang="en-US" sz="1400" dirty="0">
                <a:solidFill>
                  <a:schemeClr val="tx1"/>
                </a:solidFill>
                <a:latin typeface="Bookman Old Style" panose="02050604050505020204" pitchFamily="18" charset="0"/>
              </a:rPr>
              <a:t>Gross tonnage of the yacht (GT) </a:t>
            </a:r>
          </a:p>
          <a:p>
            <a:pPr lvl="3"/>
            <a:r>
              <a:rPr lang="en-US" sz="1400" dirty="0">
                <a:solidFill>
                  <a:schemeClr val="tx1"/>
                </a:solidFill>
                <a:latin typeface="Bookman Old Style" panose="02050604050505020204" pitchFamily="18" charset="0"/>
              </a:rPr>
              <a:t>GT &lt; 400: the prescriptive requirements of the Code apply</a:t>
            </a:r>
          </a:p>
          <a:p>
            <a:pPr lvl="3"/>
            <a:r>
              <a:rPr lang="en-US" sz="1400" dirty="0">
                <a:solidFill>
                  <a:schemeClr val="tx1"/>
                </a:solidFill>
                <a:latin typeface="Bookman Old Style" panose="02050604050505020204" pitchFamily="18" charset="0"/>
              </a:rPr>
              <a:t>GT ≥ 400: international conventions such as MARPOL, SOLAS Cargo Ships, SOLAS Passenger Ships, HSC Code, SPS Code</a:t>
            </a:r>
          </a:p>
          <a:p>
            <a:pPr lvl="2"/>
            <a:r>
              <a:rPr lang="en-US" sz="1400" dirty="0">
                <a:solidFill>
                  <a:schemeClr val="tx1"/>
                </a:solidFill>
                <a:latin typeface="Bookman Old Style" panose="02050604050505020204" pitchFamily="18" charset="0"/>
              </a:rPr>
              <a:t>Number of guests</a:t>
            </a:r>
          </a:p>
          <a:p>
            <a:pPr lvl="3"/>
            <a:r>
              <a:rPr lang="pt-BR" sz="1400" dirty="0">
                <a:solidFill>
                  <a:schemeClr val="tx1"/>
                </a:solidFill>
                <a:latin typeface="Bookman Old Style" panose="02050604050505020204" pitchFamily="18" charset="0"/>
              </a:rPr>
              <a:t>N &lt; 12</a:t>
            </a:r>
            <a:endParaRPr lang="en-US" sz="1400" dirty="0">
              <a:solidFill>
                <a:schemeClr val="tx1"/>
              </a:solidFill>
              <a:latin typeface="Bookman Old Style" panose="02050604050505020204" pitchFamily="18" charset="0"/>
            </a:endParaRPr>
          </a:p>
          <a:p>
            <a:pPr lvl="3"/>
            <a:r>
              <a:rPr lang="pt-BR" sz="1400" dirty="0">
                <a:solidFill>
                  <a:schemeClr val="tx1"/>
                </a:solidFill>
                <a:latin typeface="Bookman Old Style" panose="02050604050505020204" pitchFamily="18" charset="0"/>
              </a:rPr>
              <a:t>12 ≤ N ≤ 60</a:t>
            </a:r>
            <a:endParaRPr lang="en-US" sz="1400" dirty="0">
              <a:solidFill>
                <a:schemeClr val="tx1"/>
              </a:solidFill>
              <a:latin typeface="Bookman Old Style" panose="02050604050505020204" pitchFamily="18" charset="0"/>
            </a:endParaRPr>
          </a:p>
          <a:p>
            <a:pPr lvl="3"/>
            <a:r>
              <a:rPr lang="pt-BR" sz="1400" dirty="0">
                <a:solidFill>
                  <a:schemeClr val="tx1"/>
                </a:solidFill>
                <a:latin typeface="Bookman Old Style" panose="02050604050505020204" pitchFamily="18" charset="0"/>
              </a:rPr>
              <a:t>N &gt; 60</a:t>
            </a:r>
            <a:endParaRPr lang="en-US" sz="1400" dirty="0">
              <a:solidFill>
                <a:schemeClr val="tx1"/>
              </a:solidFill>
              <a:latin typeface="Bookman Old Style" panose="02050604050505020204" pitchFamily="18" charset="0"/>
            </a:endParaRPr>
          </a:p>
          <a:p>
            <a:pPr lvl="2"/>
            <a:r>
              <a:rPr lang="en-US" sz="1400" dirty="0">
                <a:solidFill>
                  <a:schemeClr val="tx1"/>
                </a:solidFill>
                <a:latin typeface="Bookman Old Style" panose="02050604050505020204" pitchFamily="18" charset="0"/>
              </a:rPr>
              <a:t>Areas of operation</a:t>
            </a:r>
          </a:p>
          <a:p>
            <a:pPr lvl="3"/>
            <a:r>
              <a:rPr lang="en-US" sz="1400" dirty="0">
                <a:solidFill>
                  <a:schemeClr val="tx1"/>
                </a:solidFill>
                <a:latin typeface="Bookman Old Style" panose="02050604050505020204" pitchFamily="18" charset="0"/>
              </a:rPr>
              <a:t>POLAR: operated in water with extreme weather conditions (including ice); no rescue assistance assumed available</a:t>
            </a:r>
          </a:p>
          <a:p>
            <a:pPr lvl="3"/>
            <a:r>
              <a:rPr lang="en-US" sz="1400" dirty="0">
                <a:solidFill>
                  <a:schemeClr val="tx1"/>
                </a:solidFill>
                <a:latin typeface="Bookman Old Style" panose="02050604050505020204" pitchFamily="18" charset="0"/>
              </a:rPr>
              <a:t>OCEAN: the yacht might be exposed to heavy sea states and outside the range of rescue assistance from shore</a:t>
            </a:r>
          </a:p>
          <a:p>
            <a:pPr lvl="3"/>
            <a:r>
              <a:rPr lang="en-US" sz="1400" dirty="0">
                <a:solidFill>
                  <a:schemeClr val="tx1"/>
                </a:solidFill>
                <a:latin typeface="Bookman Old Style" panose="02050604050505020204" pitchFamily="18" charset="0"/>
              </a:rPr>
              <a:t>COASTAL: areas in which the yacht can rapidly recover in a sheltered area and suitable rescue facilities readily available</a:t>
            </a:r>
          </a:p>
          <a:p>
            <a:pPr lvl="2"/>
            <a:r>
              <a:rPr lang="en-US" sz="1400" dirty="0">
                <a:solidFill>
                  <a:schemeClr val="tx1"/>
                </a:solidFill>
                <a:latin typeface="Bookman Old Style" panose="02050604050505020204" pitchFamily="18" charset="0"/>
              </a:rPr>
              <a:t>Modes of operation</a:t>
            </a:r>
          </a:p>
          <a:p>
            <a:pPr lvl="3"/>
            <a:r>
              <a:rPr lang="en-US" sz="1400" dirty="0">
                <a:solidFill>
                  <a:schemeClr val="tx1"/>
                </a:solidFill>
                <a:latin typeface="Bookman Old Style" panose="02050604050505020204" pitchFamily="18" charset="0"/>
              </a:rPr>
              <a:t>TRANSFER MODE: only crew on board</a:t>
            </a:r>
          </a:p>
          <a:p>
            <a:pPr lvl="3"/>
            <a:r>
              <a:rPr lang="en-US" sz="1400" dirty="0">
                <a:solidFill>
                  <a:schemeClr val="tx1"/>
                </a:solidFill>
                <a:latin typeface="Bookman Old Style" panose="02050604050505020204" pitchFamily="18" charset="0"/>
              </a:rPr>
              <a:t>NORMAL MODE: full capacity of crew and guests</a:t>
            </a:r>
          </a:p>
          <a:p>
            <a:pPr lvl="3"/>
            <a:r>
              <a:rPr lang="en-US" sz="1400" dirty="0">
                <a:solidFill>
                  <a:schemeClr val="tx1"/>
                </a:solidFill>
                <a:latin typeface="Bookman Old Style" panose="02050604050505020204" pitchFamily="18" charset="0"/>
              </a:rPr>
              <a:t>EVENT MODE: at anchor or at a distance of less than 5nm from safe refuge. Capacity of guests can be increased subject to a temporary increased number of crew and lifesaving on board</a:t>
            </a:r>
          </a:p>
          <a:p>
            <a:pPr marL="0" indent="0">
              <a:buNone/>
            </a:pPr>
            <a:endParaRPr lang="en-US"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931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8837"/>
          </a:xfrm>
        </p:spPr>
        <p:txBody>
          <a:bodyPr>
            <a:normAutofit/>
          </a:bodyPr>
          <a:lstStyle/>
          <a:p>
            <a:r>
              <a:rPr lang="en-US" sz="3500" b="1" dirty="0">
                <a:latin typeface="Bookman Old Style" panose="02050604050505020204" pitchFamily="18" charset="0"/>
              </a:rPr>
              <a:t>AREA OF OPERATIONS</a:t>
            </a: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81200" y="1371600"/>
            <a:ext cx="5110163" cy="2070100"/>
          </a:xfrm>
          <a:prstGeom prst="rect">
            <a:avLst/>
          </a:prstGeo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715" y="3857279"/>
            <a:ext cx="5026025" cy="198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5"/>
          <p:cNvSpPr>
            <a:spLocks noChangeArrowheads="1"/>
          </p:cNvSpPr>
          <p:nvPr/>
        </p:nvSpPr>
        <p:spPr bwMode="auto">
          <a:xfrm>
            <a:off x="2938724" y="3444325"/>
            <a:ext cx="6463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en-US" dirty="0">
                <a:latin typeface="Bookman Old Style" panose="02050604050505020204" pitchFamily="18" charset="0"/>
              </a:rPr>
              <a:t>Port</a:t>
            </a:r>
          </a:p>
        </p:txBody>
      </p:sp>
      <p:sp>
        <p:nvSpPr>
          <p:cNvPr id="9" name="Rectangle 6"/>
          <p:cNvSpPr>
            <a:spLocks noChangeArrowheads="1"/>
          </p:cNvSpPr>
          <p:nvPr/>
        </p:nvSpPr>
        <p:spPr bwMode="auto">
          <a:xfrm>
            <a:off x="5346885" y="3478075"/>
            <a:ext cx="103265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en-US" dirty="0">
                <a:latin typeface="Bookman Old Style" panose="02050604050505020204" pitchFamily="18" charset="0"/>
              </a:rPr>
              <a:t>Coastal</a:t>
            </a:r>
          </a:p>
        </p:txBody>
      </p:sp>
      <p:sp>
        <p:nvSpPr>
          <p:cNvPr id="10" name="Rectangle 7"/>
          <p:cNvSpPr>
            <a:spLocks noChangeArrowheads="1"/>
          </p:cNvSpPr>
          <p:nvPr/>
        </p:nvSpPr>
        <p:spPr bwMode="auto">
          <a:xfrm>
            <a:off x="2813689" y="5868471"/>
            <a:ext cx="89639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en-US" dirty="0">
                <a:latin typeface="Bookman Old Style" panose="02050604050505020204" pitchFamily="18" charset="0"/>
              </a:rPr>
              <a:t>Ocean</a:t>
            </a:r>
          </a:p>
        </p:txBody>
      </p:sp>
      <p:sp>
        <p:nvSpPr>
          <p:cNvPr id="11" name="Rectangle 8"/>
          <p:cNvSpPr>
            <a:spLocks noChangeArrowheads="1"/>
          </p:cNvSpPr>
          <p:nvPr/>
        </p:nvSpPr>
        <p:spPr bwMode="auto">
          <a:xfrm>
            <a:off x="5482338" y="5901222"/>
            <a:ext cx="7617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b-NO" altLang="en-US" dirty="0">
                <a:latin typeface="Bookman Old Style" panose="02050604050505020204" pitchFamily="18" charset="0"/>
              </a:rPr>
              <a:t>Polar</a:t>
            </a:r>
          </a:p>
        </p:txBody>
      </p:sp>
    </p:spTree>
    <p:extLst>
      <p:ext uri="{BB962C8B-B14F-4D97-AF65-F5344CB8AC3E}">
        <p14:creationId xmlns:p14="http://schemas.microsoft.com/office/powerpoint/2010/main" val="112900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68" y="304800"/>
            <a:ext cx="8305800" cy="808038"/>
          </a:xfrm>
        </p:spPr>
        <p:txBody>
          <a:bodyPr>
            <a:noAutofit/>
          </a:bodyPr>
          <a:lstStyle/>
          <a:p>
            <a:r>
              <a:rPr lang="en-GB" altLang="en-US" sz="2800" b="1" dirty="0">
                <a:latin typeface="Bookman Old Style" panose="02050604050505020204" pitchFamily="18" charset="0"/>
              </a:rPr>
              <a:t>PRECONDITIONS FOR COASTAL OPERATION &amp; PORT OF REFUGE CONCEPT</a:t>
            </a:r>
            <a:endParaRPr lang="en-US" sz="2800" b="1" dirty="0">
              <a:latin typeface="Bookman Old Style" panose="02050604050505020204" pitchFamily="18"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56773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9505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884238"/>
          </a:xfrm>
        </p:spPr>
        <p:txBody>
          <a:bodyPr>
            <a:noAutofit/>
          </a:bodyPr>
          <a:lstStyle/>
          <a:p>
            <a:r>
              <a:rPr lang="en-GB" altLang="en-US" sz="2800" b="1" dirty="0">
                <a:latin typeface="Bookman Old Style" panose="02050604050505020204" pitchFamily="18" charset="0"/>
              </a:rPr>
              <a:t>MAX. NUMBER OF PERSONS ONBOARD IN STATUTORY INSTRUMENTS </a:t>
            </a:r>
            <a:endParaRPr lang="en-US" sz="2800" b="1" dirty="0">
              <a:latin typeface="Bookman Old Style" panose="02050604050505020204" pitchFamily="18" charset="0"/>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0809" t="37961" r="30441" b="40033"/>
          <a:stretch>
            <a:fillRect/>
          </a:stretch>
        </p:blipFill>
        <p:spPr>
          <a:xfrm>
            <a:off x="633571" y="1371600"/>
            <a:ext cx="8053229" cy="4572000"/>
          </a:xfrm>
        </p:spPr>
      </p:pic>
    </p:spTree>
    <p:extLst>
      <p:ext uri="{BB962C8B-B14F-4D97-AF65-F5344CB8AC3E}">
        <p14:creationId xmlns:p14="http://schemas.microsoft.com/office/powerpoint/2010/main" val="4025636737"/>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asneef PowerPoint" id="{247FE427-FFB8-492B-9AF2-AE7F7A13BB09}" vid="{D6C674D6-2E27-4E1A-BA56-62BD0D3FF1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Tasneef slides</Template>
  <TotalTime>835</TotalTime>
  <Words>1593</Words>
  <Application>Microsoft Office PowerPoint</Application>
  <PresentationFormat>On-screen Show (4:3)</PresentationFormat>
  <Paragraphs>201</Paragraphs>
  <Slides>22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Bookman Old Style</vt:lpstr>
      <vt:lpstr>Calibri</vt:lpstr>
      <vt:lpstr>Times New Roman</vt:lpstr>
      <vt:lpstr>Wingdings</vt:lpstr>
      <vt:lpstr>2_Office Theme</vt:lpstr>
      <vt:lpstr> </vt:lpstr>
      <vt:lpstr>CONTENTS</vt:lpstr>
      <vt:lpstr>INTRODUCTION</vt:lpstr>
      <vt:lpstr>APPLICABILITY</vt:lpstr>
      <vt:lpstr>MAIN FEATURES</vt:lpstr>
      <vt:lpstr>MAIN FEATURES</vt:lpstr>
      <vt:lpstr>AREA OF OPERATIONS</vt:lpstr>
      <vt:lpstr>PRECONDITIONS FOR COASTAL OPERATION &amp; PORT OF REFUGE CONCEPT</vt:lpstr>
      <vt:lpstr>MAX. NUMBER OF PERSONS ONBOARD IN STATUTORY INSTRUMENTS </vt:lpstr>
      <vt:lpstr>STATUTORY INSTRUMENTS APPLICABLE TO YACHTS</vt:lpstr>
      <vt:lpstr>MAIN FEATURES – CONTENTS</vt:lpstr>
      <vt:lpstr>VERIFICATION OF COMPLIANCE</vt:lpstr>
      <vt:lpstr>MAIN GOVERNING PARAMETERS</vt:lpstr>
      <vt:lpstr>SURVEYS AND CERTIFICATION</vt:lpstr>
      <vt:lpstr>SURVEYS AND CERTIFICATION</vt:lpstr>
      <vt:lpstr>SURVEYS AND CERTIFICATION</vt:lpstr>
      <vt:lpstr>TASNEEF SUPPORT……</vt:lpstr>
      <vt:lpstr>TASNEEF SUPPORT……</vt:lpstr>
      <vt:lpstr>PowerPoint Presentation</vt:lpstr>
      <vt:lpstr>PowerPoint Presentation</vt:lpstr>
      <vt:lpstr>BENEFITS TO OWNERS AND INDUSTRY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Arun Ambat</dc:creator>
  <cp:lastModifiedBy>Arun Ambat</cp:lastModifiedBy>
  <cp:revision>112</cp:revision>
  <dcterms:created xsi:type="dcterms:W3CDTF">2013-12-17T10:05:09Z</dcterms:created>
  <dcterms:modified xsi:type="dcterms:W3CDTF">2017-03-22T04:54:45Z</dcterms:modified>
</cp:coreProperties>
</file>