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24" r:id="rId6"/>
    <p:sldId id="327" r:id="rId7"/>
    <p:sldId id="329" r:id="rId8"/>
    <p:sldId id="330" r:id="rId9"/>
    <p:sldId id="331" r:id="rId10"/>
    <p:sldId id="353" r:id="rId11"/>
    <p:sldId id="354" r:id="rId12"/>
    <p:sldId id="346" r:id="rId13"/>
    <p:sldId id="339" r:id="rId14"/>
    <p:sldId id="341" r:id="rId15"/>
    <p:sldId id="350" r:id="rId16"/>
    <p:sldId id="347" r:id="rId17"/>
    <p:sldId id="352" r:id="rId18"/>
    <p:sldId id="351" r:id="rId19"/>
    <p:sldId id="349" r:id="rId20"/>
    <p:sldId id="342" r:id="rId21"/>
    <p:sldId id="343" r:id="rId22"/>
    <p:sldId id="286" r:id="rId23"/>
    <p:sldId id="311"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5" d="100"/>
          <a:sy n="65" d="100"/>
        </p:scale>
        <p:origin x="147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ASNEEF 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058" y="3429000"/>
            <a:ext cx="4942114" cy="403225"/>
          </a:xfrm>
        </p:spPr>
        <p:txBody>
          <a:bodyPr>
            <a:noAutofit/>
          </a:bodyPr>
          <a:lstStyle>
            <a:lvl1pPr algn="l">
              <a:defRPr sz="2400" b="1">
                <a:solidFill>
                  <a:srgbClr val="373283"/>
                </a:solidFill>
              </a:defRPr>
            </a:lvl1pPr>
          </a:lstStyle>
          <a:p>
            <a:r>
              <a:rPr lang="en-US"/>
              <a:t>Click to edit Master title style</a:t>
            </a:r>
            <a:endParaRPr lang="en-US" dirty="0"/>
          </a:p>
        </p:txBody>
      </p:sp>
      <p:sp>
        <p:nvSpPr>
          <p:cNvPr id="3" name="Subtitle 2"/>
          <p:cNvSpPr>
            <a:spLocks noGrp="1"/>
          </p:cNvSpPr>
          <p:nvPr>
            <p:ph type="subTitle" idx="1"/>
          </p:nvPr>
        </p:nvSpPr>
        <p:spPr>
          <a:xfrm>
            <a:off x="3995058" y="3889375"/>
            <a:ext cx="4942114" cy="377825"/>
          </a:xfrm>
        </p:spPr>
        <p:txBody>
          <a:bodyPr>
            <a:no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7C440-3E78-4947-9760-767F07821602}" type="datetimeFigureOut">
              <a:rPr lang="en-US" smtClean="0"/>
              <a:t>23/03/2017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7C440-3E78-4947-9760-767F07821602}" type="datetimeFigureOut">
              <a:rPr lang="en-US" smtClean="0"/>
              <a:t>23/03/2017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OP2 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37328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373283"/>
                </a:solidFill>
              </a:defRPr>
            </a:lvl1pPr>
            <a:lvl2pPr>
              <a:defRPr>
                <a:solidFill>
                  <a:srgbClr val="373283"/>
                </a:solidFill>
              </a:defRPr>
            </a:lvl2pPr>
            <a:lvl3pPr>
              <a:defRPr>
                <a:solidFill>
                  <a:srgbClr val="373283"/>
                </a:solidFill>
              </a:defRPr>
            </a:lvl3pPr>
            <a:lvl4pPr>
              <a:defRPr>
                <a:solidFill>
                  <a:srgbClr val="373283"/>
                </a:solidFill>
              </a:defRPr>
            </a:lvl4pPr>
            <a:lvl5pPr>
              <a:defRPr>
                <a:solidFill>
                  <a:srgbClr val="37328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57C440-3E78-4947-9760-767F07821602}" type="datetimeFigureOut">
              <a:rPr lang="en-US" smtClean="0"/>
              <a:t>23/03/2017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57C440-3E78-4947-9760-767F07821602}" type="datetimeFigureOut">
              <a:rPr lang="en-US" smtClean="0"/>
              <a:t>23/03/2017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57C440-3E78-4947-9760-767F07821602}" type="datetimeFigureOut">
              <a:rPr lang="en-US" smtClean="0"/>
              <a:t>23/03/2017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57C440-3E78-4947-9760-767F07821602}" type="datetimeFigureOut">
              <a:rPr lang="en-US" smtClean="0"/>
              <a:t>23/03/2017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7C440-3E78-4947-9760-767F07821602}" type="datetimeFigureOut">
              <a:rPr lang="en-US" smtClean="0"/>
              <a:t>23/03/2017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57C440-3E78-4947-9760-767F07821602}" type="datetimeFigureOut">
              <a:rPr lang="en-US" smtClean="0"/>
              <a:t>23/03/2017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57C440-3E78-4947-9760-767F07821602}" type="datetimeFigureOut">
              <a:rPr lang="en-US" smtClean="0"/>
              <a:t>23/03/2017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19AF-5758-47DA-94E2-2D14AF3B0E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7C440-3E78-4947-9760-767F07821602}" type="datetimeFigureOut">
              <a:rPr lang="en-US" smtClean="0"/>
              <a:t>23/03/2017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E19AF-5758-47DA-94E2-2D14AF3B0EC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2971800"/>
            <a:ext cx="5181600" cy="1501914"/>
          </a:xfrm>
        </p:spPr>
        <p:txBody>
          <a:bodyPr/>
          <a:lstStyle/>
          <a:p>
            <a:pPr marL="294894" lvl="0" indent="-294894" defTabSz="786384">
              <a:spcBef>
                <a:spcPts val="400"/>
              </a:spcBef>
              <a:defRPr sz="1800"/>
            </a:pPr>
            <a:r>
              <a:rPr lang="en-US" dirty="0">
                <a:solidFill>
                  <a:srgbClr val="00329B"/>
                </a:solidFill>
                <a:latin typeface="Bookman Old Style" panose="02050604050505020204" pitchFamily="18" charset="0"/>
                <a:ea typeface="Arial"/>
                <a:cs typeface="Arial"/>
                <a:sym typeface="Arial"/>
              </a:rPr>
              <a:t>  “THE SAFETY REGULATIONS FOR SHIPS THAT ARE NOT COVERED BY THE INTERNATIONAL  CONVENTIONS”</a:t>
            </a:r>
            <a:br>
              <a:rPr lang="en-US" dirty="0">
                <a:solidFill>
                  <a:srgbClr val="00329B"/>
                </a:solidFill>
                <a:latin typeface="Bookman Old Style" panose="02050604050505020204" pitchFamily="18" charset="0"/>
                <a:ea typeface="Arial"/>
                <a:cs typeface="Arial"/>
                <a:sym typeface="Arial"/>
              </a:rPr>
            </a:br>
            <a:br>
              <a:rPr lang="en-US" sz="1400" i="1" dirty="0">
                <a:solidFill>
                  <a:srgbClr val="00329B"/>
                </a:solidFill>
                <a:latin typeface="Bookman Old Style" panose="02050604050505020204" pitchFamily="18" charset="0"/>
                <a:ea typeface="Arial"/>
                <a:cs typeface="Arial"/>
                <a:sym typeface="Arial"/>
              </a:rPr>
            </a:br>
            <a:r>
              <a:rPr lang="en-US" sz="1400" i="1" dirty="0">
                <a:solidFill>
                  <a:srgbClr val="00329B"/>
                </a:solidFill>
                <a:latin typeface="Bookman Old Style" panose="02050604050505020204" pitchFamily="18" charset="0"/>
                <a:ea typeface="Arial"/>
                <a:cs typeface="Arial"/>
                <a:sym typeface="Arial"/>
              </a:rPr>
              <a:t>THE CABINET RESOLUTION NO.(29) OF 2013</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73914"/>
            <a:ext cx="609600" cy="609600"/>
          </a:xfrm>
          <a:prstGeom prst="rect">
            <a:avLst/>
          </a:prstGeom>
        </p:spPr>
      </p:pic>
      <p:sp>
        <p:nvSpPr>
          <p:cNvPr id="5" name="Rectangle 4"/>
          <p:cNvSpPr/>
          <p:nvPr/>
        </p:nvSpPr>
        <p:spPr>
          <a:xfrm>
            <a:off x="5599043" y="1817757"/>
            <a:ext cx="3392557" cy="707886"/>
          </a:xfrm>
          <a:prstGeom prst="rect">
            <a:avLst/>
          </a:prstGeom>
        </p:spPr>
        <p:txBody>
          <a:bodyPr wrap="square">
            <a:spAutoFit/>
          </a:bodyPr>
          <a:lstStyle/>
          <a:p>
            <a:pPr lvl="0">
              <a:defRPr sz="1800" b="0">
                <a:solidFill>
                  <a:srgbClr val="000000"/>
                </a:solidFill>
              </a:defRPr>
            </a:pPr>
            <a:r>
              <a:rPr lang="en-US" sz="4000" b="1" dirty="0">
                <a:solidFill>
                  <a:srgbClr val="00329B"/>
                </a:solidFill>
                <a:latin typeface="Bookman Old Style" panose="02050604050505020204" pitchFamily="18" charset="0"/>
              </a:rPr>
              <a:t>GCC CODE </a:t>
            </a:r>
          </a:p>
        </p:txBody>
      </p:sp>
    </p:spTree>
    <p:extLst>
      <p:ext uri="{BB962C8B-B14F-4D97-AF65-F5344CB8AC3E}">
        <p14:creationId xmlns:p14="http://schemas.microsoft.com/office/powerpoint/2010/main" val="2934614512"/>
      </p:ext>
    </p:extLst>
  </p:cSld>
  <p:clrMapOvr>
    <a:masterClrMapping/>
  </p:clrMapOvr>
  <mc:AlternateContent xmlns:mc="http://schemas.openxmlformats.org/markup-compatibility/2006" xmlns:p14="http://schemas.microsoft.com/office/powerpoint/2010/main">
    <mc:Choice Requires="p14">
      <p:transition spd="slow" p14:dur="2000" advTm="1532"/>
    </mc:Choice>
    <mc:Fallback xmlns="">
      <p:transition spd="slow" advTm="1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14400"/>
          </a:xfrm>
        </p:spPr>
        <p:txBody>
          <a:bodyPr>
            <a:noAutofit/>
          </a:bodyPr>
          <a:lstStyle/>
          <a:p>
            <a:pPr>
              <a:defRPr sz="1800" b="0">
                <a:solidFill>
                  <a:srgbClr val="000000"/>
                </a:solidFill>
              </a:defRPr>
            </a:pPr>
            <a:r>
              <a:rPr lang="en-US" sz="2500" b="1" dirty="0">
                <a:solidFill>
                  <a:srgbClr val="0070C0"/>
                </a:solidFill>
                <a:latin typeface="Bookman Old Style" panose="02050604050505020204" pitchFamily="18" charset="0"/>
              </a:rPr>
              <a:t>GCC CODE PASSENGER SHIPS CERTIFICATE</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5" name="Picture 4"/>
          <p:cNvPicPr>
            <a:picLocks noChangeAspect="1"/>
          </p:cNvPicPr>
          <p:nvPr/>
        </p:nvPicPr>
        <p:blipFill>
          <a:blip r:embed="rId2"/>
          <a:stretch>
            <a:fillRect/>
          </a:stretch>
        </p:blipFill>
        <p:spPr>
          <a:xfrm>
            <a:off x="719137" y="1157287"/>
            <a:ext cx="7705725" cy="4543425"/>
          </a:xfrm>
          <a:prstGeom prst="rect">
            <a:avLst/>
          </a:prstGeom>
        </p:spPr>
      </p:pic>
    </p:spTree>
    <p:extLst>
      <p:ext uri="{BB962C8B-B14F-4D97-AF65-F5344CB8AC3E}">
        <p14:creationId xmlns:p14="http://schemas.microsoft.com/office/powerpoint/2010/main" val="360020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defRPr sz="1800" b="0">
                <a:solidFill>
                  <a:srgbClr val="000000"/>
                </a:solidFill>
              </a:defRPr>
            </a:pPr>
            <a:r>
              <a:rPr lang="en-US" sz="2500" b="1" dirty="0">
                <a:solidFill>
                  <a:srgbClr val="0070C0"/>
                </a:solidFill>
                <a:latin typeface="Bookman Old Style" panose="02050604050505020204" pitchFamily="18" charset="0"/>
              </a:rPr>
              <a:t>DEFINITIONS</a:t>
            </a:r>
          </a:p>
        </p:txBody>
      </p:sp>
      <p:sp>
        <p:nvSpPr>
          <p:cNvPr id="3" name="Content Placeholder 2"/>
          <p:cNvSpPr>
            <a:spLocks noGrp="1"/>
          </p:cNvSpPr>
          <p:nvPr>
            <p:ph idx="1"/>
          </p:nvPr>
        </p:nvSpPr>
        <p:spPr>
          <a:xfrm>
            <a:off x="457200" y="1066800"/>
            <a:ext cx="8229600" cy="4724400"/>
          </a:xfrm>
        </p:spPr>
        <p:txBody>
          <a:bodyPr>
            <a:normAutofit fontScale="92500" lnSpcReduction="20000"/>
          </a:bodyPr>
          <a:lstStyle/>
          <a:p>
            <a:r>
              <a:rPr lang="en-US" sz="2400" b="1" u="sng" dirty="0">
                <a:solidFill>
                  <a:schemeClr val="accent6">
                    <a:lumMod val="50000"/>
                  </a:schemeClr>
                </a:solidFill>
                <a:latin typeface="Bookman Old Style" panose="02050604050505020204" pitchFamily="18" charset="0"/>
              </a:rPr>
              <a:t>A new ship</a:t>
            </a:r>
            <a:r>
              <a:rPr lang="en-US" sz="2400" b="1" dirty="0">
                <a:solidFill>
                  <a:schemeClr val="accent6">
                    <a:lumMod val="50000"/>
                  </a:schemeClr>
                </a:solidFill>
                <a:latin typeface="Bookman Old Style" panose="02050604050505020204" pitchFamily="18" charset="0"/>
              </a:rPr>
              <a:t>: </a:t>
            </a:r>
            <a:r>
              <a:rPr lang="en-US" sz="2400" dirty="0">
                <a:solidFill>
                  <a:schemeClr val="tx1"/>
                </a:solidFill>
                <a:latin typeface="Bookman Old Style" panose="02050604050505020204" pitchFamily="18" charset="0"/>
              </a:rPr>
              <a:t>means a ship the keel of which is laid or which is at a similar stage of construction on or after the date of entry into force of the present Regulations (1</a:t>
            </a:r>
            <a:r>
              <a:rPr lang="en-US" sz="2400" baseline="30000" dirty="0">
                <a:solidFill>
                  <a:schemeClr val="tx1"/>
                </a:solidFill>
                <a:latin typeface="Bookman Old Style" panose="02050604050505020204" pitchFamily="18" charset="0"/>
              </a:rPr>
              <a:t>st</a:t>
            </a:r>
            <a:r>
              <a:rPr lang="en-US" sz="2400" dirty="0">
                <a:solidFill>
                  <a:schemeClr val="tx1"/>
                </a:solidFill>
                <a:latin typeface="Bookman Old Style" panose="02050604050505020204" pitchFamily="18" charset="0"/>
              </a:rPr>
              <a:t> September 2014).</a:t>
            </a:r>
          </a:p>
          <a:p>
            <a:endParaRPr lang="en-US" sz="2400" b="1" dirty="0">
              <a:solidFill>
                <a:schemeClr val="tx1"/>
              </a:solidFill>
              <a:latin typeface="Bookman Old Style" panose="02050604050505020204" pitchFamily="18" charset="0"/>
            </a:endParaRPr>
          </a:p>
          <a:p>
            <a:r>
              <a:rPr lang="en-US" sz="2400" b="1" u="sng" dirty="0">
                <a:solidFill>
                  <a:schemeClr val="accent6">
                    <a:lumMod val="50000"/>
                  </a:schemeClr>
                </a:solidFill>
                <a:latin typeface="Bookman Old Style" panose="02050604050505020204" pitchFamily="18" charset="0"/>
              </a:rPr>
              <a:t>An existing ship</a:t>
            </a:r>
            <a:r>
              <a:rPr lang="en-US" sz="2400" b="1" dirty="0">
                <a:solidFill>
                  <a:schemeClr val="accent6">
                    <a:lumMod val="50000"/>
                  </a:schemeClr>
                </a:solidFill>
                <a:latin typeface="Bookman Old Style" panose="02050604050505020204" pitchFamily="18" charset="0"/>
              </a:rPr>
              <a:t>: </a:t>
            </a:r>
            <a:r>
              <a:rPr lang="en-US" sz="2400" dirty="0">
                <a:solidFill>
                  <a:schemeClr val="tx1"/>
                </a:solidFill>
                <a:latin typeface="Bookman Old Style" panose="02050604050505020204" pitchFamily="18" charset="0"/>
              </a:rPr>
              <a:t>means a ship which is not a new ship.</a:t>
            </a:r>
          </a:p>
          <a:p>
            <a:endParaRPr lang="en-US" sz="2400" b="1" u="sng" dirty="0">
              <a:solidFill>
                <a:schemeClr val="tx1"/>
              </a:solidFill>
              <a:latin typeface="Bookman Old Style" panose="02050604050505020204" pitchFamily="18" charset="0"/>
            </a:endParaRPr>
          </a:p>
          <a:p>
            <a:r>
              <a:rPr lang="en-US" sz="2400" b="1" u="sng" dirty="0">
                <a:solidFill>
                  <a:schemeClr val="accent6">
                    <a:lumMod val="50000"/>
                  </a:schemeClr>
                </a:solidFill>
                <a:latin typeface="Bookman Old Style" panose="02050604050505020204" pitchFamily="18" charset="0"/>
              </a:rPr>
              <a:t>Length</a:t>
            </a:r>
            <a:r>
              <a:rPr lang="en-US" sz="2400" b="1" dirty="0">
                <a:solidFill>
                  <a:schemeClr val="accent6">
                    <a:lumMod val="50000"/>
                  </a:schemeClr>
                </a:solidFill>
                <a:latin typeface="Bookman Old Style" panose="02050604050505020204" pitchFamily="18" charset="0"/>
              </a:rPr>
              <a:t>: </a:t>
            </a:r>
            <a:r>
              <a:rPr lang="en-US" sz="2400" dirty="0">
                <a:solidFill>
                  <a:schemeClr val="tx1"/>
                </a:solidFill>
                <a:latin typeface="Bookman Old Style" panose="02050604050505020204" pitchFamily="18" charset="0"/>
              </a:rPr>
              <a:t>The length (L) shall be taken as 96 per cent of the total length on a waterline at 85 per cent of the least moulded depth measured from the top of the keel, or as the length from the fore side of the stem to the axis of the rudder stock on that waterline, if </a:t>
            </a:r>
            <a:r>
              <a:rPr lang="en-US" sz="2000" dirty="0">
                <a:solidFill>
                  <a:schemeClr val="tx1"/>
                </a:solidFill>
                <a:latin typeface="Bookman Old Style" panose="02050604050505020204" pitchFamily="18" charset="0"/>
              </a:rPr>
              <a:t>that be greater. In ships designed with a rake of keel the waterline on which this </a:t>
            </a:r>
            <a:r>
              <a:rPr lang="en-US" sz="2400" dirty="0">
                <a:solidFill>
                  <a:schemeClr val="tx1"/>
                </a:solidFill>
                <a:latin typeface="Bookman Old Style" panose="02050604050505020204" pitchFamily="18" charset="0"/>
              </a:rPr>
              <a:t>length is measured shall be parallel to the designed waterline;</a:t>
            </a:r>
          </a:p>
        </p:txBody>
      </p:sp>
    </p:spTree>
    <p:extLst>
      <p:ext uri="{BB962C8B-B14F-4D97-AF65-F5344CB8AC3E}">
        <p14:creationId xmlns:p14="http://schemas.microsoft.com/office/powerpoint/2010/main" val="27485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a:bodyPr>
          <a:lstStyle/>
          <a:p>
            <a:pPr>
              <a:defRPr sz="1800" b="0">
                <a:solidFill>
                  <a:srgbClr val="000000"/>
                </a:solidFill>
              </a:defRPr>
            </a:pPr>
            <a:r>
              <a:rPr lang="en-US" sz="2500" b="1" dirty="0">
                <a:solidFill>
                  <a:srgbClr val="0070C0"/>
                </a:solidFill>
                <a:latin typeface="Bookman Old Style" panose="02050604050505020204" pitchFamily="18" charset="0"/>
              </a:rPr>
              <a:t>APPLICABILITY</a:t>
            </a:r>
          </a:p>
        </p:txBody>
      </p:sp>
      <p:sp>
        <p:nvSpPr>
          <p:cNvPr id="3" name="Content Placeholder 2"/>
          <p:cNvSpPr>
            <a:spLocks noGrp="1"/>
          </p:cNvSpPr>
          <p:nvPr>
            <p:ph idx="1"/>
          </p:nvPr>
        </p:nvSpPr>
        <p:spPr>
          <a:xfrm>
            <a:off x="381000" y="685800"/>
            <a:ext cx="8229600" cy="4959551"/>
          </a:xfrm>
        </p:spPr>
        <p:txBody>
          <a:bodyPr>
            <a:normAutofit/>
          </a:bodyPr>
          <a:lstStyle/>
          <a:p>
            <a:r>
              <a:rPr lang="en-US" sz="1600" dirty="0">
                <a:latin typeface="Bookman Old Style" panose="02050604050505020204" pitchFamily="18" charset="0"/>
              </a:rPr>
              <a:t>The Safety Regulations will be mandatory for </a:t>
            </a:r>
            <a:r>
              <a:rPr lang="en-US" sz="1600" b="1" dirty="0">
                <a:solidFill>
                  <a:srgbClr val="FF0000"/>
                </a:solidFill>
                <a:latin typeface="Bookman Old Style" panose="02050604050505020204" pitchFamily="18" charset="0"/>
              </a:rPr>
              <a:t>new</a:t>
            </a:r>
            <a:r>
              <a:rPr lang="en-US" sz="1600" dirty="0">
                <a:latin typeface="Bookman Old Style" panose="02050604050505020204" pitchFamily="18" charset="0"/>
              </a:rPr>
              <a:t> </a:t>
            </a:r>
            <a:r>
              <a:rPr lang="en-US" sz="1600" b="1" dirty="0">
                <a:solidFill>
                  <a:srgbClr val="FF0000"/>
                </a:solidFill>
                <a:latin typeface="Bookman Old Style" panose="02050604050505020204" pitchFamily="18" charset="0"/>
              </a:rPr>
              <a:t>and existing ships navigating in the GCC Countries Region </a:t>
            </a:r>
            <a:r>
              <a:rPr lang="en-US" sz="1600" dirty="0">
                <a:latin typeface="Bookman Old Style" panose="02050604050505020204" pitchFamily="18" charset="0"/>
              </a:rPr>
              <a:t>(except passenger ships) that are not covered by the provisions of the Conventions of the International Maritime Organization (IMO) and load length equal to 12 meter or more.</a:t>
            </a:r>
          </a:p>
          <a:p>
            <a:endParaRPr lang="en-US" sz="1600" dirty="0">
              <a:latin typeface="Bookman Old Style" panose="02050604050505020204" pitchFamily="18" charset="0"/>
            </a:endParaRPr>
          </a:p>
          <a:p>
            <a:pPr lvl="0"/>
            <a:r>
              <a:rPr lang="en-US" sz="1600" dirty="0">
                <a:latin typeface="Bookman Old Style" panose="02050604050505020204" pitchFamily="18" charset="0"/>
              </a:rPr>
              <a:t>The GCC load line certificate will be mandatory for all ships which load length overall is less than 24 meter and equal or more than 12 meter.</a:t>
            </a:r>
          </a:p>
          <a:p>
            <a:pPr lvl="0"/>
            <a:endParaRPr lang="en-US" sz="1600" dirty="0">
              <a:latin typeface="Bookman Old Style" panose="02050604050505020204" pitchFamily="18" charset="0"/>
            </a:endParaRPr>
          </a:p>
          <a:p>
            <a:pPr lvl="0"/>
            <a:r>
              <a:rPr lang="en-US" sz="1600" dirty="0">
                <a:latin typeface="Bookman Old Style" panose="02050604050505020204" pitchFamily="18" charset="0"/>
              </a:rPr>
              <a:t>The GCC code safety certificate, load line certificate and ISM certificate will be mandatory for the passenger ships of which load length equal to 12 meter or more, but less than 24 meter, and carries less than 200 passengers in the territorial waters of  the State or making voyages between the countries of the Council.</a:t>
            </a: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sz="1600" dirty="0">
              <a:latin typeface="Bookman Old Style" panose="02050604050505020204" pitchFamily="18" charset="0"/>
            </a:endParaRPr>
          </a:p>
          <a:p>
            <a:pPr lvl="0"/>
            <a:endParaRPr lang="en-US" dirty="0">
              <a:latin typeface="Bookman Old Style" panose="02050604050505020204" pitchFamily="18" charset="0"/>
            </a:endParaRPr>
          </a:p>
        </p:txBody>
      </p:sp>
      <p:pic>
        <p:nvPicPr>
          <p:cNvPr id="7" name="Picture 6"/>
          <p:cNvPicPr>
            <a:picLocks noChangeAspect="1"/>
          </p:cNvPicPr>
          <p:nvPr/>
        </p:nvPicPr>
        <p:blipFill>
          <a:blip r:embed="rId2"/>
          <a:stretch>
            <a:fillRect/>
          </a:stretch>
        </p:blipFill>
        <p:spPr>
          <a:xfrm>
            <a:off x="495300" y="4047315"/>
            <a:ext cx="8191500" cy="2098306"/>
          </a:xfrm>
          <a:prstGeom prst="rect">
            <a:avLst/>
          </a:prstGeom>
        </p:spPr>
      </p:pic>
    </p:spTree>
    <p:extLst>
      <p:ext uri="{BB962C8B-B14F-4D97-AF65-F5344CB8AC3E}">
        <p14:creationId xmlns:p14="http://schemas.microsoft.com/office/powerpoint/2010/main" val="79554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500" b="1" dirty="0">
                <a:solidFill>
                  <a:srgbClr val="0070C0"/>
                </a:solidFill>
                <a:latin typeface="Bookman Old Style" panose="02050604050505020204" pitchFamily="18" charset="0"/>
              </a:rPr>
              <a:t>CONTENTS</a:t>
            </a:r>
          </a:p>
        </p:txBody>
      </p:sp>
      <p:sp>
        <p:nvSpPr>
          <p:cNvPr id="5" name="Content Placeholder 4"/>
          <p:cNvSpPr>
            <a:spLocks noGrp="1"/>
          </p:cNvSpPr>
          <p:nvPr>
            <p:ph idx="1"/>
          </p:nvPr>
        </p:nvSpPr>
        <p:spPr>
          <a:xfrm>
            <a:off x="493643" y="858078"/>
            <a:ext cx="8229600" cy="5181600"/>
          </a:xfrm>
        </p:spPr>
        <p:txBody>
          <a:bodyPr>
            <a:noAutofit/>
          </a:bodyPr>
          <a:lstStyle/>
          <a:p>
            <a:r>
              <a:rPr lang="en-US" sz="1500" dirty="0">
                <a:latin typeface="Bookman Old Style" panose="02050604050505020204" pitchFamily="18" charset="0"/>
              </a:rPr>
              <a:t>Chapter 1 – General Provisions</a:t>
            </a:r>
          </a:p>
          <a:p>
            <a:r>
              <a:rPr lang="en-US" sz="1500" dirty="0">
                <a:latin typeface="Bookman Old Style" panose="02050604050505020204" pitchFamily="18" charset="0"/>
              </a:rPr>
              <a:t>Chapter 2 – Ships surveys and safety certificates</a:t>
            </a:r>
          </a:p>
          <a:p>
            <a:r>
              <a:rPr lang="en-US" sz="1500" dirty="0">
                <a:latin typeface="Bookman Old Style" panose="02050604050505020204" pitchFamily="18" charset="0"/>
              </a:rPr>
              <a:t>Chapter 3 – Load Lines</a:t>
            </a:r>
          </a:p>
          <a:p>
            <a:r>
              <a:rPr lang="en-US" sz="1500" dirty="0">
                <a:latin typeface="Bookman Old Style" panose="02050604050505020204" pitchFamily="18" charset="0"/>
              </a:rPr>
              <a:t>Chapter 4 – Construction / Structure, divisions and equipment</a:t>
            </a:r>
          </a:p>
          <a:p>
            <a:r>
              <a:rPr lang="en-US" sz="1500" dirty="0">
                <a:latin typeface="Bookman Old Style" panose="02050604050505020204" pitchFamily="18" charset="0"/>
              </a:rPr>
              <a:t>Chapter 5 – Stability and bilge pumping arrangements</a:t>
            </a:r>
          </a:p>
          <a:p>
            <a:r>
              <a:rPr lang="en-US" sz="1500" dirty="0">
                <a:latin typeface="Bookman Old Style" panose="02050604050505020204" pitchFamily="18" charset="0"/>
              </a:rPr>
              <a:t>Chapter 6 – Machinery installations</a:t>
            </a:r>
          </a:p>
          <a:p>
            <a:r>
              <a:rPr lang="en-US" sz="1500" dirty="0">
                <a:latin typeface="Bookman Old Style" panose="02050604050505020204" pitchFamily="18" charset="0"/>
              </a:rPr>
              <a:t>Chapter 7 –Electrical installations</a:t>
            </a:r>
          </a:p>
          <a:p>
            <a:r>
              <a:rPr lang="en-US" sz="1500" dirty="0">
                <a:latin typeface="Bookman Old Style" panose="02050604050505020204" pitchFamily="18" charset="0"/>
              </a:rPr>
              <a:t>Chapter 8 –  Fire Protection</a:t>
            </a:r>
          </a:p>
          <a:p>
            <a:r>
              <a:rPr lang="en-US" sz="1500" dirty="0">
                <a:latin typeface="Bookman Old Style" panose="02050604050505020204" pitchFamily="18" charset="0"/>
              </a:rPr>
              <a:t>Chapter 9 – Life Saving appliances and arrangements</a:t>
            </a:r>
          </a:p>
          <a:p>
            <a:r>
              <a:rPr lang="en-US" sz="1500" dirty="0">
                <a:latin typeface="Bookman Old Style" panose="02050604050505020204" pitchFamily="18" charset="0"/>
              </a:rPr>
              <a:t>Chapter 10 – Radio Communications</a:t>
            </a:r>
          </a:p>
          <a:p>
            <a:r>
              <a:rPr lang="en-US" sz="1500" dirty="0">
                <a:latin typeface="Bookman Old Style" panose="02050604050505020204" pitchFamily="18" charset="0"/>
              </a:rPr>
              <a:t>Chapter 11 – Safety of Navigation</a:t>
            </a:r>
          </a:p>
          <a:p>
            <a:r>
              <a:rPr lang="en-US" sz="1500" dirty="0">
                <a:latin typeface="Bookman Old Style" panose="02050604050505020204" pitchFamily="18" charset="0"/>
              </a:rPr>
              <a:t>Chapter 12 – Safety of Special Ships</a:t>
            </a:r>
          </a:p>
          <a:p>
            <a:r>
              <a:rPr lang="en-US" sz="1500" dirty="0">
                <a:latin typeface="Bookman Old Style" panose="02050604050505020204" pitchFamily="18" charset="0"/>
              </a:rPr>
              <a:t>Chapter 13 – Prevention of Pollution</a:t>
            </a:r>
          </a:p>
          <a:p>
            <a:r>
              <a:rPr lang="en-US" sz="1500" dirty="0">
                <a:latin typeface="Bookman Old Style" panose="02050604050505020204" pitchFamily="18" charset="0"/>
              </a:rPr>
              <a:t>Chapter 14 – Safety at work, health, accommodation and prevention of accidents</a:t>
            </a:r>
          </a:p>
          <a:p>
            <a:r>
              <a:rPr lang="en-US" sz="1500" dirty="0">
                <a:latin typeface="Bookman Old Style" panose="02050604050505020204" pitchFamily="18" charset="0"/>
              </a:rPr>
              <a:t>Chapter 15 – International Safety Management code (ISMC Code)</a:t>
            </a:r>
          </a:p>
          <a:p>
            <a:r>
              <a:rPr lang="en-US" sz="1500" dirty="0">
                <a:latin typeface="Bookman Old Style" panose="02050604050505020204" pitchFamily="18" charset="0"/>
              </a:rPr>
              <a:t>Chapter 16 – International code for the security of ships and of Port facilities (ISPSC Code)</a:t>
            </a:r>
          </a:p>
          <a:p>
            <a:r>
              <a:rPr lang="en-US" sz="1500" dirty="0">
                <a:latin typeface="Bookman Old Style" panose="02050604050505020204" pitchFamily="18" charset="0"/>
              </a:rPr>
              <a:t>Chapter 17 – Rules and special instructions on passenger ships</a:t>
            </a:r>
          </a:p>
          <a:p>
            <a:r>
              <a:rPr lang="en-US" sz="1500" dirty="0">
                <a:latin typeface="Bookman Old Style" panose="02050604050505020204" pitchFamily="18" charset="0"/>
              </a:rPr>
              <a:t>Chapter 18 – Final provision</a:t>
            </a:r>
          </a:p>
        </p:txBody>
      </p:sp>
    </p:spTree>
    <p:extLst>
      <p:ext uri="{BB962C8B-B14F-4D97-AF65-F5344CB8AC3E}">
        <p14:creationId xmlns:p14="http://schemas.microsoft.com/office/powerpoint/2010/main" val="345603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defRPr sz="1800" b="0">
                <a:solidFill>
                  <a:srgbClr val="000000"/>
                </a:solidFill>
              </a:defRPr>
            </a:pPr>
            <a:r>
              <a:rPr lang="en-US" sz="2500" b="1" dirty="0">
                <a:solidFill>
                  <a:srgbClr val="0070C0"/>
                </a:solidFill>
                <a:latin typeface="Bookman Old Style" panose="02050604050505020204" pitchFamily="18" charset="0"/>
              </a:rPr>
              <a:t>SURVEY SCOPES</a:t>
            </a:r>
          </a:p>
        </p:txBody>
      </p:sp>
      <p:sp>
        <p:nvSpPr>
          <p:cNvPr id="3" name="Content Placeholder 2"/>
          <p:cNvSpPr>
            <a:spLocks noGrp="1"/>
          </p:cNvSpPr>
          <p:nvPr>
            <p:ph idx="1"/>
          </p:nvPr>
        </p:nvSpPr>
        <p:spPr>
          <a:xfrm>
            <a:off x="467139" y="1143000"/>
            <a:ext cx="8229600" cy="4876800"/>
          </a:xfrm>
        </p:spPr>
        <p:txBody>
          <a:bodyPr>
            <a:normAutofit fontScale="92500" lnSpcReduction="20000"/>
          </a:bodyPr>
          <a:lstStyle/>
          <a:p>
            <a:pPr marL="0" indent="0">
              <a:buNone/>
            </a:pPr>
            <a:r>
              <a:rPr lang="en-US" sz="2500" dirty="0">
                <a:solidFill>
                  <a:schemeClr val="tx1"/>
                </a:solidFill>
                <a:latin typeface="Bookman Old Style" panose="02050604050505020204" pitchFamily="18" charset="0"/>
              </a:rPr>
              <a:t>Surveys will be as follows;</a:t>
            </a:r>
          </a:p>
          <a:p>
            <a:pPr marL="0" indent="0">
              <a:buNone/>
            </a:pPr>
            <a:endParaRPr lang="en-US" sz="2500" dirty="0">
              <a:solidFill>
                <a:schemeClr val="tx1"/>
              </a:solidFill>
              <a:latin typeface="Bookman Old Style" panose="02050604050505020204" pitchFamily="18" charset="0"/>
            </a:endParaRPr>
          </a:p>
          <a:p>
            <a:pPr lvl="0"/>
            <a:r>
              <a:rPr lang="en-US" sz="2500" dirty="0">
                <a:solidFill>
                  <a:schemeClr val="tx1"/>
                </a:solidFill>
                <a:latin typeface="Bookman Old Style" panose="02050604050505020204" pitchFamily="18" charset="0"/>
              </a:rPr>
              <a:t>Initial </a:t>
            </a:r>
          </a:p>
          <a:p>
            <a:pPr lvl="0"/>
            <a:endParaRPr lang="en-US" sz="2500" dirty="0">
              <a:solidFill>
                <a:schemeClr val="tx1"/>
              </a:solidFill>
              <a:latin typeface="Bookman Old Style" panose="02050604050505020204" pitchFamily="18" charset="0"/>
            </a:endParaRPr>
          </a:p>
          <a:p>
            <a:pPr lvl="0"/>
            <a:r>
              <a:rPr lang="en-US" sz="2500" dirty="0">
                <a:solidFill>
                  <a:schemeClr val="tx1"/>
                </a:solidFill>
                <a:latin typeface="Bookman Old Style" panose="02050604050505020204" pitchFamily="18" charset="0"/>
              </a:rPr>
              <a:t>Annual</a:t>
            </a:r>
          </a:p>
          <a:p>
            <a:pPr lvl="0"/>
            <a:endParaRPr lang="en-US" sz="2500" dirty="0">
              <a:solidFill>
                <a:schemeClr val="tx1"/>
              </a:solidFill>
              <a:latin typeface="Bookman Old Style" panose="02050604050505020204" pitchFamily="18" charset="0"/>
            </a:endParaRPr>
          </a:p>
          <a:p>
            <a:pPr lvl="0"/>
            <a:r>
              <a:rPr lang="en-US" sz="2500" dirty="0">
                <a:solidFill>
                  <a:schemeClr val="tx1"/>
                </a:solidFill>
                <a:latin typeface="Bookman Old Style" panose="02050604050505020204" pitchFamily="18" charset="0"/>
              </a:rPr>
              <a:t>Annual</a:t>
            </a:r>
          </a:p>
          <a:p>
            <a:pPr lvl="0"/>
            <a:endParaRPr lang="en-US" sz="2500" dirty="0">
              <a:solidFill>
                <a:schemeClr val="tx1"/>
              </a:solidFill>
              <a:latin typeface="Bookman Old Style" panose="02050604050505020204" pitchFamily="18" charset="0"/>
            </a:endParaRPr>
          </a:p>
          <a:p>
            <a:pPr lvl="0"/>
            <a:r>
              <a:rPr lang="en-US" sz="2500" dirty="0">
                <a:solidFill>
                  <a:schemeClr val="tx1"/>
                </a:solidFill>
                <a:latin typeface="Bookman Old Style" panose="02050604050505020204" pitchFamily="18" charset="0"/>
              </a:rPr>
              <a:t>Intermediate Survey (including Docking Survey)</a:t>
            </a:r>
          </a:p>
          <a:p>
            <a:pPr lvl="0"/>
            <a:endParaRPr lang="en-US" sz="2500" dirty="0">
              <a:solidFill>
                <a:schemeClr val="tx1"/>
              </a:solidFill>
              <a:latin typeface="Bookman Old Style" panose="02050604050505020204" pitchFamily="18" charset="0"/>
            </a:endParaRPr>
          </a:p>
          <a:p>
            <a:pPr lvl="0"/>
            <a:r>
              <a:rPr lang="en-US" sz="2500" dirty="0">
                <a:solidFill>
                  <a:schemeClr val="tx1"/>
                </a:solidFill>
                <a:latin typeface="Bookman Old Style" panose="02050604050505020204" pitchFamily="18" charset="0"/>
              </a:rPr>
              <a:t>Annual Survey</a:t>
            </a:r>
          </a:p>
          <a:p>
            <a:pPr lvl="0"/>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Renewal Survey (including Docking Survey)</a:t>
            </a:r>
          </a:p>
          <a:p>
            <a:pPr lvl="0"/>
            <a:endParaRPr lang="en-US" sz="2500" dirty="0">
              <a:solidFill>
                <a:schemeClr val="tx1"/>
              </a:solidFill>
              <a:latin typeface="Bookman Old Style" panose="02050604050505020204" pitchFamily="18" charset="0"/>
            </a:endParaRPr>
          </a:p>
          <a:p>
            <a:endParaRPr lang="en-US" sz="25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129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lstStyle/>
          <a:p>
            <a:r>
              <a:rPr lang="en-US" sz="2500" b="1" dirty="0">
                <a:solidFill>
                  <a:srgbClr val="0070C0"/>
                </a:solidFill>
                <a:latin typeface="Bookman Old Style" panose="02050604050505020204" pitchFamily="18" charset="0"/>
              </a:rPr>
              <a:t>CERTIFICATIONS</a:t>
            </a:r>
          </a:p>
        </p:txBody>
      </p:sp>
      <p:sp>
        <p:nvSpPr>
          <p:cNvPr id="3" name="Content Placeholder 2"/>
          <p:cNvSpPr>
            <a:spLocks noGrp="1"/>
          </p:cNvSpPr>
          <p:nvPr>
            <p:ph idx="1"/>
          </p:nvPr>
        </p:nvSpPr>
        <p:spPr>
          <a:xfrm>
            <a:off x="533400" y="792162"/>
            <a:ext cx="8229600" cy="5257800"/>
          </a:xfrm>
        </p:spPr>
        <p:txBody>
          <a:bodyPr>
            <a:noAutofit/>
          </a:bodyPr>
          <a:lstStyle/>
          <a:p>
            <a:r>
              <a:rPr lang="en-US" sz="1300" dirty="0">
                <a:solidFill>
                  <a:schemeClr val="tx1"/>
                </a:solidFill>
                <a:latin typeface="Bookman Old Style" panose="02050604050505020204" pitchFamily="18" charset="0"/>
              </a:rPr>
              <a:t>A certificates for five years will be given to the vessel which is fully complied with GCC Code requirements.</a:t>
            </a:r>
          </a:p>
          <a:p>
            <a:endParaRPr lang="en-US" sz="1300" dirty="0">
              <a:solidFill>
                <a:schemeClr val="tx1"/>
              </a:solidFill>
              <a:latin typeface="Bookman Old Style" panose="02050604050505020204" pitchFamily="18" charset="0"/>
            </a:endParaRPr>
          </a:p>
          <a:p>
            <a:r>
              <a:rPr lang="en-US" sz="1300" dirty="0">
                <a:solidFill>
                  <a:schemeClr val="tx1"/>
                </a:solidFill>
                <a:latin typeface="Bookman Old Style" panose="02050604050505020204" pitchFamily="18" charset="0"/>
              </a:rPr>
              <a:t>Validity of the Certificates will be for five years subject to annual, Intermediate (Docking Survey) and renewal surveys. </a:t>
            </a:r>
          </a:p>
          <a:p>
            <a:pPr marL="0" indent="0">
              <a:buNone/>
            </a:pPr>
            <a:endParaRPr lang="en-US" sz="1300" dirty="0">
              <a:solidFill>
                <a:schemeClr val="tx1"/>
              </a:solidFill>
              <a:latin typeface="Bookman Old Style" panose="02050604050505020204" pitchFamily="18" charset="0"/>
            </a:endParaRPr>
          </a:p>
          <a:p>
            <a:r>
              <a:rPr lang="en-US" sz="1300" dirty="0">
                <a:solidFill>
                  <a:schemeClr val="tx1"/>
                </a:solidFill>
                <a:latin typeface="Bookman Old Style" panose="02050604050505020204" pitchFamily="18" charset="0"/>
              </a:rPr>
              <a:t>Two main certificates to be given to ship owners as follows:</a:t>
            </a:r>
          </a:p>
          <a:p>
            <a:pPr marL="514350" lvl="0" indent="-514350">
              <a:buAutoNum type="arabicPeriod"/>
            </a:pPr>
            <a:r>
              <a:rPr lang="en-US" sz="1300" dirty="0">
                <a:solidFill>
                  <a:schemeClr val="tx1"/>
                </a:solidFill>
                <a:latin typeface="Bookman Old Style" panose="02050604050505020204" pitchFamily="18" charset="0"/>
              </a:rPr>
              <a:t>G.C.C. Load line Certificate: this will be given to small vessels below 24 meter which is not covered by the International Load Line Convention, 1966. </a:t>
            </a:r>
          </a:p>
          <a:p>
            <a:pPr marL="514350" lvl="0" indent="-514350">
              <a:buAutoNum type="arabicPeriod"/>
            </a:pPr>
            <a:r>
              <a:rPr lang="en-US" sz="1300" dirty="0">
                <a:solidFill>
                  <a:schemeClr val="tx1"/>
                </a:solidFill>
                <a:latin typeface="Bookman Old Style" panose="02050604050505020204" pitchFamily="18" charset="0"/>
              </a:rPr>
              <a:t>G.C.C. Safety Certificate: this will be given to all vessels below 500 GT which is not covered by the International Convention for the Safety for the Safety of Life at Sea (SOLAS, 1974).SOLAS.</a:t>
            </a:r>
          </a:p>
          <a:p>
            <a:pPr marL="514350" lvl="0" indent="-514350">
              <a:buAutoNum type="arabicPeriod"/>
            </a:pPr>
            <a:r>
              <a:rPr lang="en-US" sz="1300" dirty="0">
                <a:solidFill>
                  <a:schemeClr val="tx1"/>
                </a:solidFill>
                <a:latin typeface="Bookman Old Style" panose="02050604050505020204" pitchFamily="18" charset="0"/>
              </a:rPr>
              <a:t>Additional Certifications will be given as case-by-case and based on type survey requirement includes but not limited to: </a:t>
            </a:r>
          </a:p>
          <a:p>
            <a:pPr marL="514350" indent="-514350">
              <a:buFont typeface="Wingdings" pitchFamily="2" charset="2"/>
              <a:buAutoNum type="alphaLcPeriod"/>
            </a:pPr>
            <a:r>
              <a:rPr lang="en-US" sz="1300" dirty="0">
                <a:solidFill>
                  <a:schemeClr val="tx1"/>
                </a:solidFill>
                <a:latin typeface="Bookman Old Style" panose="02050604050505020204" pitchFamily="18" charset="0"/>
              </a:rPr>
              <a:t> International Safety Management (ISPS) (Re. 130 &amp; 131):</a:t>
            </a:r>
          </a:p>
          <a:p>
            <a:pPr>
              <a:buFontTx/>
              <a:buChar char="-"/>
            </a:pPr>
            <a:r>
              <a:rPr lang="en-US" sz="1300" dirty="0">
                <a:solidFill>
                  <a:schemeClr val="tx1"/>
                </a:solidFill>
                <a:latin typeface="Bookman Old Style" panose="02050604050505020204" pitchFamily="18" charset="0"/>
              </a:rPr>
              <a:t>Compliance with ISM Code:</a:t>
            </a:r>
          </a:p>
          <a:p>
            <a:r>
              <a:rPr lang="en-US" sz="1300" dirty="0">
                <a:solidFill>
                  <a:schemeClr val="tx1"/>
                </a:solidFill>
                <a:latin typeface="Bookman Old Style" panose="02050604050505020204" pitchFamily="18" charset="0"/>
              </a:rPr>
              <a:t>Compulsory for Passenger vessels</a:t>
            </a:r>
          </a:p>
          <a:p>
            <a:r>
              <a:rPr lang="en-US" sz="1300" dirty="0">
                <a:solidFill>
                  <a:schemeClr val="tx1"/>
                </a:solidFill>
                <a:latin typeface="Bookman Old Style" panose="02050604050505020204" pitchFamily="18" charset="0"/>
              </a:rPr>
              <a:t>Voluntary for cargo ships</a:t>
            </a:r>
          </a:p>
          <a:p>
            <a:pPr>
              <a:buFontTx/>
              <a:buChar char="-"/>
            </a:pPr>
            <a:r>
              <a:rPr lang="en-US" sz="1300" dirty="0">
                <a:solidFill>
                  <a:schemeClr val="tx1"/>
                </a:solidFill>
                <a:latin typeface="Bookman Old Style" panose="02050604050505020204" pitchFamily="18" charset="0"/>
              </a:rPr>
              <a:t>Compliance with ISPS Code:</a:t>
            </a:r>
          </a:p>
          <a:p>
            <a:r>
              <a:rPr lang="en-US" sz="1300" dirty="0">
                <a:solidFill>
                  <a:schemeClr val="tx1"/>
                </a:solidFill>
                <a:latin typeface="Bookman Old Style" panose="02050604050505020204" pitchFamily="18" charset="0"/>
              </a:rPr>
              <a:t>Voluntary for both passenger and cargo vessels.</a:t>
            </a:r>
          </a:p>
          <a:p>
            <a:pPr marL="0" indent="0">
              <a:buNone/>
            </a:pPr>
            <a:r>
              <a:rPr lang="en-US" sz="1300" dirty="0">
                <a:solidFill>
                  <a:schemeClr val="tx1"/>
                </a:solidFill>
                <a:latin typeface="Bookman Old Style" panose="02050604050505020204" pitchFamily="18" charset="0"/>
              </a:rPr>
              <a:t>b. Issue Certificates (Reg. 25) for GCC MARPOL will be limited for:</a:t>
            </a:r>
          </a:p>
          <a:p>
            <a:pPr>
              <a:buFontTx/>
              <a:buChar char="-"/>
            </a:pPr>
            <a:r>
              <a:rPr lang="en-US" sz="1300" dirty="0">
                <a:solidFill>
                  <a:schemeClr val="tx1"/>
                </a:solidFill>
                <a:latin typeface="Bookman Old Style" panose="02050604050505020204" pitchFamily="18" charset="0"/>
              </a:rPr>
              <a:t>existing vessels to annex I, Annex IV; and </a:t>
            </a:r>
          </a:p>
          <a:p>
            <a:pPr>
              <a:buFontTx/>
              <a:buChar char="-"/>
            </a:pPr>
            <a:r>
              <a:rPr lang="en-US" sz="1300" dirty="0">
                <a:solidFill>
                  <a:schemeClr val="tx1"/>
                </a:solidFill>
                <a:latin typeface="Bookman Old Style" panose="02050604050505020204" pitchFamily="18" charset="0"/>
              </a:rPr>
              <a:t>new ship all annexes as applicable.</a:t>
            </a:r>
          </a:p>
          <a:p>
            <a:endParaRPr lang="en-US" sz="13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4097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228600"/>
            <a:ext cx="8229600" cy="609600"/>
          </a:xfrm>
        </p:spPr>
        <p:txBody>
          <a:bodyPr>
            <a:noAutofit/>
          </a:bodyPr>
          <a:lstStyle/>
          <a:p>
            <a:pPr lvl="0">
              <a:defRPr sz="1800" b="0">
                <a:solidFill>
                  <a:srgbClr val="000000"/>
                </a:solidFill>
              </a:defRPr>
            </a:pPr>
            <a:r>
              <a:rPr lang="en-US" sz="2500" b="1" dirty="0">
                <a:solidFill>
                  <a:srgbClr val="0070C0"/>
                </a:solidFill>
                <a:latin typeface="Bookman Old Style" panose="02050604050505020204" pitchFamily="18" charset="0"/>
              </a:rPr>
              <a:t>GCC CODE ADDITIONAL CERTIFICATES</a:t>
            </a:r>
          </a:p>
        </p:txBody>
      </p:sp>
      <p:sp>
        <p:nvSpPr>
          <p:cNvPr id="9" name="Shape 74"/>
          <p:cNvSpPr txBox="1">
            <a:spLocks/>
          </p:cNvSpPr>
          <p:nvPr/>
        </p:nvSpPr>
        <p:spPr>
          <a:xfrm>
            <a:off x="1377043" y="19812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sp>
        <p:nvSpPr>
          <p:cNvPr id="5" name="Rectangle 4"/>
          <p:cNvSpPr/>
          <p:nvPr/>
        </p:nvSpPr>
        <p:spPr>
          <a:xfrm>
            <a:off x="762000" y="1219200"/>
            <a:ext cx="7766957" cy="3139321"/>
          </a:xfrm>
          <a:prstGeom prst="rect">
            <a:avLst/>
          </a:prstGeom>
        </p:spPr>
        <p:txBody>
          <a:bodyPr wrap="square">
            <a:spAutoFit/>
          </a:bodyPr>
          <a:lstStyle/>
          <a:p>
            <a:pPr lvl="0" defTabSz="896111">
              <a:lnSpc>
                <a:spcPct val="110000"/>
              </a:lnSpc>
              <a:defRPr sz="1800">
                <a:solidFill>
                  <a:srgbClr val="000000"/>
                </a:solidFill>
              </a:defRPr>
            </a:pPr>
            <a:r>
              <a:rPr lang="en-US" dirty="0">
                <a:latin typeface="Bookman Old Style" panose="02050604050505020204" pitchFamily="18" charset="0"/>
                <a:ea typeface="Arial"/>
                <a:cs typeface="Arial"/>
                <a:sym typeface="Arial"/>
              </a:rPr>
              <a:t>Document of Compliance for the carriage of Dangerous Goods Certification:  Mandatory for Ships and barges which carry goods subject to the provisions of Chapters VI and VII of the SOLAS Convention, Annexes I, II and III of MARPOL and the related Codes: 1.1 bulk grain; 1.2 dangerous goods in packaged form or in bulk; 1.3 liquid chemicals in bulk; 1.4 liquefied gases in bulk;  and 1.5 other goods in bulk. </a:t>
            </a:r>
          </a:p>
          <a:p>
            <a:pPr lvl="0" defTabSz="896111">
              <a:lnSpc>
                <a:spcPct val="110000"/>
              </a:lnSpc>
              <a:defRPr sz="1800">
                <a:solidFill>
                  <a:srgbClr val="000000"/>
                </a:solidFill>
              </a:defRPr>
            </a:pPr>
            <a:endParaRPr lang="en-US" dirty="0">
              <a:latin typeface="Bookman Old Style" panose="02050604050505020204" pitchFamily="18" charset="0"/>
              <a:ea typeface="Arial"/>
              <a:cs typeface="Arial"/>
              <a:sym typeface="Arial"/>
            </a:endParaRPr>
          </a:p>
          <a:p>
            <a:pPr lvl="0" defTabSz="896111">
              <a:lnSpc>
                <a:spcPct val="110000"/>
              </a:lnSpc>
              <a:defRPr sz="1800">
                <a:solidFill>
                  <a:srgbClr val="000000"/>
                </a:solidFill>
              </a:defRPr>
            </a:pPr>
            <a:endParaRPr lang="en-US" dirty="0">
              <a:latin typeface="Bookman Old Style" panose="02050604050505020204" pitchFamily="18" charset="0"/>
              <a:ea typeface="Arial"/>
              <a:cs typeface="Arial"/>
              <a:sym typeface="Arial"/>
            </a:endParaRPr>
          </a:p>
          <a:p>
            <a:pPr lvl="0" defTabSz="896111">
              <a:lnSpc>
                <a:spcPct val="110000"/>
              </a:lnSpc>
              <a:defRPr sz="1800">
                <a:solidFill>
                  <a:srgbClr val="000000"/>
                </a:solidFill>
              </a:defRPr>
            </a:pPr>
            <a:endParaRPr lang="en-US" dirty="0">
              <a:latin typeface="Bookman Old Style" panose="02050604050505020204" pitchFamily="18" charset="0"/>
              <a:ea typeface="Arial"/>
              <a:cs typeface="Arial"/>
              <a:sym typeface="Arial"/>
            </a:endParaRPr>
          </a:p>
        </p:txBody>
      </p:sp>
    </p:spTree>
    <p:extLst>
      <p:ext uri="{BB962C8B-B14F-4D97-AF65-F5344CB8AC3E}">
        <p14:creationId xmlns:p14="http://schemas.microsoft.com/office/powerpoint/2010/main" val="228231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228600"/>
            <a:ext cx="8534400" cy="639762"/>
          </a:xfrm>
        </p:spPr>
        <p:txBody>
          <a:bodyPr>
            <a:noAutofit/>
          </a:bodyPr>
          <a:lstStyle/>
          <a:p>
            <a:pPr lvl="0" algn="l">
              <a:defRPr sz="1800" b="0">
                <a:solidFill>
                  <a:srgbClr val="000000"/>
                </a:solidFill>
              </a:defRPr>
            </a:pPr>
            <a:r>
              <a:rPr lang="en-US" sz="2500" b="1" dirty="0">
                <a:solidFill>
                  <a:srgbClr val="0070C0"/>
                </a:solidFill>
                <a:latin typeface="Bookman Old Style" panose="02050604050505020204" pitchFamily="18" charset="0"/>
              </a:rPr>
              <a:t>GCC CODE vs INTERNATIONAL CERTIFICATIONS</a:t>
            </a:r>
          </a:p>
        </p:txBody>
      </p:sp>
      <p:sp>
        <p:nvSpPr>
          <p:cNvPr id="8" name="Content Placeholder 7"/>
          <p:cNvSpPr>
            <a:spLocks noGrp="1"/>
          </p:cNvSpPr>
          <p:nvPr>
            <p:ph sz="quarter" idx="4"/>
          </p:nvPr>
        </p:nvSpPr>
        <p:spPr>
          <a:xfrm>
            <a:off x="4645025" y="1371600"/>
            <a:ext cx="4041775" cy="4591050"/>
          </a:xfrm>
        </p:spPr>
        <p:txBody>
          <a:bodyPr>
            <a:normAutofit/>
          </a:bodyPr>
          <a:lstStyle/>
          <a:p>
            <a:pPr marL="0" indent="0">
              <a:buNone/>
            </a:pPr>
            <a:r>
              <a:rPr lang="en-US" sz="2500" dirty="0">
                <a:latin typeface="Bookman Old Style" panose="02050604050505020204" pitchFamily="18" charset="0"/>
                <a:ea typeface="Arial"/>
                <a:cs typeface="Arial"/>
                <a:sym typeface="Arial"/>
              </a:rPr>
              <a:t>If ship exclusively operating in UAE (GCC) Waters and have full certification of the GCC Code then </a:t>
            </a:r>
            <a:r>
              <a:rPr lang="en-US" sz="2500" b="1" dirty="0">
                <a:solidFill>
                  <a:srgbClr val="0070C0"/>
                </a:solidFill>
                <a:latin typeface="Bookman Old Style" panose="02050604050505020204" pitchFamily="18" charset="0"/>
                <a:ea typeface="Arial"/>
                <a:cs typeface="Arial"/>
                <a:sym typeface="Arial"/>
              </a:rPr>
              <a:t>the need of International Certifications MAY be waived</a:t>
            </a:r>
            <a:r>
              <a:rPr lang="en-US" sz="2500" dirty="0">
                <a:solidFill>
                  <a:srgbClr val="0070C0"/>
                </a:solidFill>
                <a:latin typeface="Bookman Old Style" panose="02050604050505020204" pitchFamily="18" charset="0"/>
                <a:ea typeface="Arial"/>
                <a:cs typeface="Arial"/>
                <a:sym typeface="Arial"/>
              </a:rPr>
              <a:t> </a:t>
            </a:r>
            <a:r>
              <a:rPr lang="en-US" sz="2500" dirty="0">
                <a:latin typeface="Bookman Old Style" panose="02050604050505020204" pitchFamily="18" charset="0"/>
                <a:ea typeface="Arial"/>
                <a:cs typeface="Arial"/>
                <a:sym typeface="Arial"/>
              </a:rPr>
              <a:t>as long as ship not engaging in international voyages</a:t>
            </a:r>
          </a:p>
          <a:p>
            <a:endParaRPr lang="en-US" sz="2500" dirty="0">
              <a:latin typeface="Bookman Old Style" panose="02050604050505020204" pitchFamily="18" charset="0"/>
            </a:endParaRPr>
          </a:p>
        </p:txBody>
      </p:sp>
      <p:sp>
        <p:nvSpPr>
          <p:cNvPr id="9" name="Shape 74"/>
          <p:cNvSpPr txBox="1">
            <a:spLocks/>
          </p:cNvSpPr>
          <p:nvPr/>
        </p:nvSpPr>
        <p:spPr>
          <a:xfrm>
            <a:off x="1377043" y="19812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10" name="pasted-image.png"/>
          <p:cNvPicPr>
            <a:picLocks noGrp="1"/>
          </p:cNvPicPr>
          <p:nvPr>
            <p:ph sz="half" idx="2"/>
          </p:nvPr>
        </p:nvPicPr>
        <p:blipFill>
          <a:blip r:embed="rId2">
            <a:extLst/>
          </a:blip>
          <a:stretch>
            <a:fillRect/>
          </a:stretch>
        </p:blipFill>
        <p:spPr>
          <a:xfrm>
            <a:off x="377825" y="1371600"/>
            <a:ext cx="4040188" cy="4583731"/>
          </a:xfrm>
          <a:prstGeom prst="rect">
            <a:avLst/>
          </a:prstGeom>
          <a:ln w="12700">
            <a:miter lim="400000"/>
          </a:ln>
        </p:spPr>
      </p:pic>
    </p:spTree>
    <p:extLst>
      <p:ext uri="{BB962C8B-B14F-4D97-AF65-F5344CB8AC3E}">
        <p14:creationId xmlns:p14="http://schemas.microsoft.com/office/powerpoint/2010/main" val="242073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59" y="152400"/>
            <a:ext cx="8229600" cy="563562"/>
          </a:xfrm>
        </p:spPr>
        <p:txBody>
          <a:bodyPr>
            <a:normAutofit/>
          </a:bodyPr>
          <a:lstStyle/>
          <a:p>
            <a:pPr>
              <a:defRPr sz="1800" b="0">
                <a:solidFill>
                  <a:srgbClr val="000000"/>
                </a:solidFill>
              </a:defRPr>
            </a:pPr>
            <a:r>
              <a:rPr lang="en-US" sz="2500" b="1" dirty="0">
                <a:solidFill>
                  <a:srgbClr val="0070C0"/>
                </a:solidFill>
                <a:latin typeface="Bookman Old Style" panose="02050604050505020204" pitchFamily="18" charset="0"/>
              </a:rPr>
              <a:t>GCC CERTIFICATES</a:t>
            </a:r>
          </a:p>
        </p:txBody>
      </p:sp>
      <p:pic>
        <p:nvPicPr>
          <p:cNvPr id="4" name="Content Placeholder 3"/>
          <p:cNvPicPr>
            <a:picLocks noGrp="1" noChangeAspect="1"/>
          </p:cNvPicPr>
          <p:nvPr>
            <p:ph idx="1"/>
          </p:nvPr>
        </p:nvPicPr>
        <p:blipFill>
          <a:blip r:embed="rId2"/>
          <a:stretch>
            <a:fillRect/>
          </a:stretch>
        </p:blipFill>
        <p:spPr>
          <a:xfrm>
            <a:off x="409602" y="1166018"/>
            <a:ext cx="3171798" cy="4525963"/>
          </a:xfrm>
          <a:prstGeom prst="rect">
            <a:avLst/>
          </a:prstGeom>
        </p:spPr>
      </p:pic>
      <p:pic>
        <p:nvPicPr>
          <p:cNvPr id="5" name="Picture 4"/>
          <p:cNvPicPr>
            <a:picLocks noChangeAspect="1"/>
          </p:cNvPicPr>
          <p:nvPr/>
        </p:nvPicPr>
        <p:blipFill>
          <a:blip r:embed="rId3"/>
          <a:stretch>
            <a:fillRect/>
          </a:stretch>
        </p:blipFill>
        <p:spPr>
          <a:xfrm>
            <a:off x="3581400" y="1166018"/>
            <a:ext cx="5256950" cy="4525963"/>
          </a:xfrm>
          <a:prstGeom prst="rect">
            <a:avLst/>
          </a:prstGeom>
        </p:spPr>
      </p:pic>
    </p:spTree>
    <p:extLst>
      <p:ext uri="{BB962C8B-B14F-4D97-AF65-F5344CB8AC3E}">
        <p14:creationId xmlns:p14="http://schemas.microsoft.com/office/powerpoint/2010/main" val="859055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pPr>
              <a:defRPr sz="1800" b="0">
                <a:solidFill>
                  <a:srgbClr val="000000"/>
                </a:solidFill>
              </a:defRPr>
            </a:pPr>
            <a:r>
              <a:rPr lang="en-US" sz="2500" b="1" dirty="0">
                <a:solidFill>
                  <a:srgbClr val="0070C0"/>
                </a:solidFill>
                <a:latin typeface="Bookman Old Style" panose="02050604050505020204" pitchFamily="18" charset="0"/>
              </a:rPr>
              <a:t>BENEFITS TO OWNERS</a:t>
            </a:r>
          </a:p>
        </p:txBody>
      </p:sp>
      <p:sp>
        <p:nvSpPr>
          <p:cNvPr id="3" name="Content Placeholder 2"/>
          <p:cNvSpPr>
            <a:spLocks noGrp="1"/>
          </p:cNvSpPr>
          <p:nvPr>
            <p:ph idx="1"/>
          </p:nvPr>
        </p:nvSpPr>
        <p:spPr>
          <a:xfrm>
            <a:off x="470452" y="838200"/>
            <a:ext cx="8229600" cy="5257800"/>
          </a:xfrm>
        </p:spPr>
        <p:txBody>
          <a:bodyPr>
            <a:noAutofit/>
          </a:bodyPr>
          <a:lstStyle/>
          <a:p>
            <a:r>
              <a:rPr lang="en-US" sz="1900" b="1" dirty="0">
                <a:solidFill>
                  <a:schemeClr val="accent6">
                    <a:lumMod val="50000"/>
                  </a:schemeClr>
                </a:solidFill>
                <a:latin typeface="Bookman Old Style" panose="02050604050505020204" pitchFamily="18" charset="0"/>
              </a:rPr>
              <a:t>Protect the Asset (ship) &amp;Proper Maintenance</a:t>
            </a:r>
            <a:endParaRPr lang="en-US" sz="1900" dirty="0">
              <a:solidFill>
                <a:schemeClr val="accent6">
                  <a:lumMod val="50000"/>
                </a:schemeClr>
              </a:solidFill>
              <a:latin typeface="Bookman Old Style" panose="02050604050505020204" pitchFamily="18" charset="0"/>
            </a:endParaRPr>
          </a:p>
          <a:p>
            <a:pPr marL="400050" lvl="1" indent="0">
              <a:buNone/>
            </a:pPr>
            <a:r>
              <a:rPr lang="en-US" sz="1900" b="1" dirty="0">
                <a:solidFill>
                  <a:schemeClr val="tx1"/>
                </a:solidFill>
                <a:latin typeface="Bookman Old Style" panose="02050604050505020204" pitchFamily="18" charset="0"/>
              </a:rPr>
              <a:t>-Vessel has been surveyed and maintained to appropriate Code standards.</a:t>
            </a:r>
          </a:p>
          <a:p>
            <a:pPr marL="400050" lvl="1" indent="0">
              <a:buNone/>
            </a:pPr>
            <a:r>
              <a:rPr lang="en-US" sz="1900" b="1" dirty="0">
                <a:solidFill>
                  <a:schemeClr val="tx1"/>
                </a:solidFill>
                <a:latin typeface="Bookman Old Style" panose="02050604050505020204" pitchFamily="18" charset="0"/>
              </a:rPr>
              <a:t>-A vessel must conduct annual surveys to verify that it is maintained to GCC Code and in conformance with the Requirements of GCC Code.</a:t>
            </a:r>
          </a:p>
          <a:p>
            <a:pPr marL="400050" lvl="1" indent="0">
              <a:buNone/>
            </a:pPr>
            <a:endParaRPr lang="en-US" sz="1900" b="1" dirty="0">
              <a:solidFill>
                <a:schemeClr val="tx1"/>
              </a:solidFill>
              <a:latin typeface="Bookman Old Style" panose="02050604050505020204" pitchFamily="18" charset="0"/>
            </a:endParaRPr>
          </a:p>
          <a:p>
            <a:r>
              <a:rPr lang="en-US" sz="1900" b="1" dirty="0">
                <a:solidFill>
                  <a:schemeClr val="accent6">
                    <a:lumMod val="50000"/>
                  </a:schemeClr>
                </a:solidFill>
                <a:latin typeface="Bookman Old Style" panose="02050604050505020204" pitchFamily="18" charset="0"/>
              </a:rPr>
              <a:t>Exercise Due Diligence</a:t>
            </a:r>
          </a:p>
          <a:p>
            <a:pPr marL="400050" lvl="1" indent="0">
              <a:buNone/>
            </a:pPr>
            <a:r>
              <a:rPr lang="en-US" sz="1900" b="1" dirty="0">
                <a:solidFill>
                  <a:schemeClr val="tx1"/>
                </a:solidFill>
                <a:latin typeface="Bookman Old Style" panose="02050604050505020204" pitchFamily="18" charset="0"/>
              </a:rPr>
              <a:t>-GCC Code will be one indication that the ship owner has exercised due diligence during the service life of the vessel.</a:t>
            </a:r>
          </a:p>
          <a:p>
            <a:pPr marL="400050" lvl="1" indent="0">
              <a:buNone/>
            </a:pPr>
            <a:r>
              <a:rPr lang="en-US" sz="1900" b="1" dirty="0">
                <a:solidFill>
                  <a:schemeClr val="tx1"/>
                </a:solidFill>
                <a:latin typeface="Bookman Old Style" panose="02050604050505020204" pitchFamily="18" charset="0"/>
              </a:rPr>
              <a:t>-Premium insurance goes down after GCC implementation.</a:t>
            </a:r>
          </a:p>
          <a:p>
            <a:pPr marL="400050" lvl="1" indent="0">
              <a:buNone/>
            </a:pPr>
            <a:endParaRPr lang="en-US" sz="1900" b="1" dirty="0">
              <a:solidFill>
                <a:schemeClr val="tx1"/>
              </a:solidFill>
              <a:latin typeface="Bookman Old Style" panose="02050604050505020204" pitchFamily="18" charset="0"/>
            </a:endParaRPr>
          </a:p>
          <a:p>
            <a:r>
              <a:rPr lang="en-US" sz="1900" b="1" dirty="0">
                <a:solidFill>
                  <a:schemeClr val="accent6">
                    <a:lumMod val="50000"/>
                  </a:schemeClr>
                </a:solidFill>
                <a:latin typeface="Bookman Old Style" panose="02050604050505020204" pitchFamily="18" charset="0"/>
              </a:rPr>
              <a:t>Comply with Statutory Requirements</a:t>
            </a:r>
          </a:p>
          <a:p>
            <a:pPr marL="400050" lvl="1" indent="0">
              <a:buNone/>
            </a:pPr>
            <a:r>
              <a:rPr lang="en-US" sz="1900" b="1" dirty="0">
                <a:solidFill>
                  <a:schemeClr val="tx1"/>
                </a:solidFill>
                <a:latin typeface="Bookman Old Style" panose="02050604050505020204" pitchFamily="18" charset="0"/>
              </a:rPr>
              <a:t>The GCC Countries’ have mandated that vessels under convention size entering into their registry be comply with GCC Code.</a:t>
            </a:r>
          </a:p>
          <a:p>
            <a:endParaRPr lang="en-US" sz="19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66643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r>
              <a:rPr lang="en-US" sz="2500" b="1" dirty="0">
                <a:solidFill>
                  <a:srgbClr val="0070C0"/>
                </a:solidFill>
                <a:latin typeface="Bookman Old Style" panose="02050604050505020204" pitchFamily="18" charset="0"/>
              </a:rPr>
              <a:t>SHIP REGULATIONS HISTORY</a:t>
            </a:r>
          </a:p>
        </p:txBody>
      </p:sp>
      <p:sp>
        <p:nvSpPr>
          <p:cNvPr id="9" name="Shape 74"/>
          <p:cNvSpPr txBox="1">
            <a:spLocks/>
          </p:cNvSpPr>
          <p:nvPr/>
        </p:nvSpPr>
        <p:spPr>
          <a:xfrm>
            <a:off x="990600" y="19812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4" name="Picture 3"/>
          <p:cNvPicPr>
            <a:picLocks noChangeAspect="1"/>
          </p:cNvPicPr>
          <p:nvPr/>
        </p:nvPicPr>
        <p:blipFill>
          <a:blip r:embed="rId2"/>
          <a:stretch>
            <a:fillRect/>
          </a:stretch>
        </p:blipFill>
        <p:spPr>
          <a:xfrm>
            <a:off x="609600" y="1219200"/>
            <a:ext cx="7924799" cy="4343400"/>
          </a:xfrm>
          <a:prstGeom prst="rect">
            <a:avLst/>
          </a:prstGeom>
        </p:spPr>
      </p:pic>
    </p:spTree>
    <p:extLst>
      <p:ext uri="{BB962C8B-B14F-4D97-AF65-F5344CB8AC3E}">
        <p14:creationId xmlns:p14="http://schemas.microsoft.com/office/powerpoint/2010/main" val="4068198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500" b="1" dirty="0">
                <a:solidFill>
                  <a:srgbClr val="0070C0"/>
                </a:solidFill>
                <a:latin typeface="Bookman Old Style" panose="02050604050505020204" pitchFamily="18" charset="0"/>
              </a:rPr>
              <a:t>BENEFITS TO AUTHORITY</a:t>
            </a:r>
          </a:p>
        </p:txBody>
      </p:sp>
      <p:sp>
        <p:nvSpPr>
          <p:cNvPr id="3" name="Content Placeholder 2"/>
          <p:cNvSpPr>
            <a:spLocks noGrp="1"/>
          </p:cNvSpPr>
          <p:nvPr>
            <p:ph idx="1"/>
          </p:nvPr>
        </p:nvSpPr>
        <p:spPr>
          <a:xfrm>
            <a:off x="493643" y="1143000"/>
            <a:ext cx="8229600" cy="4525963"/>
          </a:xfrm>
        </p:spPr>
        <p:txBody>
          <a:bodyPr>
            <a:normAutofit/>
          </a:bodyPr>
          <a:lstStyle/>
          <a:p>
            <a:r>
              <a:rPr lang="en-US" sz="2200" dirty="0">
                <a:latin typeface="Bookman Old Style" panose="02050604050505020204" pitchFamily="18" charset="0"/>
              </a:rPr>
              <a:t>The GCC Countries’ have mandated that vessels under convention size entering into their registry be comply with GCC Code. </a:t>
            </a:r>
          </a:p>
          <a:p>
            <a:endParaRPr lang="en-US" sz="2200" dirty="0">
              <a:latin typeface="Bookman Old Style" panose="02050604050505020204" pitchFamily="18" charset="0"/>
            </a:endParaRPr>
          </a:p>
          <a:p>
            <a:r>
              <a:rPr lang="en-US" sz="2200" dirty="0">
                <a:latin typeface="Bookman Old Style" panose="02050604050505020204" pitchFamily="18" charset="0"/>
              </a:rPr>
              <a:t>The implementation will be distributed to all aspects of safeties by means of crew personnel (training, qualification).</a:t>
            </a:r>
          </a:p>
          <a:p>
            <a:endParaRPr lang="en-US" sz="2200" dirty="0">
              <a:latin typeface="Bookman Old Style" panose="02050604050505020204" pitchFamily="18" charset="0"/>
            </a:endParaRPr>
          </a:p>
          <a:p>
            <a:r>
              <a:rPr lang="en-US" sz="2200" dirty="0">
                <a:latin typeface="Bookman Old Style" panose="02050604050505020204" pitchFamily="18" charset="0"/>
              </a:rPr>
              <a:t>Protect the environment (eliminate pollution at sea).</a:t>
            </a:r>
          </a:p>
          <a:p>
            <a:endParaRPr lang="en-US" sz="2200" dirty="0">
              <a:latin typeface="Bookman Old Style" panose="02050604050505020204" pitchFamily="18" charset="0"/>
            </a:endParaRPr>
          </a:p>
          <a:p>
            <a:r>
              <a:rPr lang="en-US" sz="2200" dirty="0">
                <a:latin typeface="Bookman Old Style" panose="02050604050505020204" pitchFamily="18" charset="0"/>
              </a:rPr>
              <a:t>The accidents related to safety in principles goes down dramatically </a:t>
            </a:r>
          </a:p>
          <a:p>
            <a:endParaRPr lang="en-US" sz="2200" dirty="0">
              <a:latin typeface="Bookman Old Style" panose="02050604050505020204" pitchFamily="18" charset="0"/>
            </a:endParaRPr>
          </a:p>
          <a:p>
            <a:endParaRPr lang="en-US" sz="2200" dirty="0">
              <a:latin typeface="Bookman Old Style" panose="02050604050505020204" pitchFamily="18" charset="0"/>
            </a:endParaRPr>
          </a:p>
          <a:p>
            <a:endParaRPr lang="en-US" sz="2200" dirty="0">
              <a:latin typeface="Bookman Old Style" panose="02050604050505020204" pitchFamily="18" charset="0"/>
            </a:endParaRPr>
          </a:p>
        </p:txBody>
      </p:sp>
    </p:spTree>
    <p:extLst>
      <p:ext uri="{BB962C8B-B14F-4D97-AF65-F5344CB8AC3E}">
        <p14:creationId xmlns:p14="http://schemas.microsoft.com/office/powerpoint/2010/main" val="295566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r>
              <a:rPr lang="en-US" sz="2500" b="1" dirty="0">
                <a:solidFill>
                  <a:srgbClr val="0070C0"/>
                </a:solidFill>
                <a:latin typeface="Bookman Old Style" panose="02050604050505020204" pitchFamily="18" charset="0"/>
              </a:rPr>
              <a:t>SHIP REGULATIONS</a:t>
            </a:r>
          </a:p>
        </p:txBody>
      </p:sp>
      <p:sp>
        <p:nvSpPr>
          <p:cNvPr id="9" name="Shape 74"/>
          <p:cNvSpPr txBox="1">
            <a:spLocks/>
          </p:cNvSpPr>
          <p:nvPr/>
        </p:nvSpPr>
        <p:spPr>
          <a:xfrm>
            <a:off x="990600" y="19812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733425" y="1295400"/>
            <a:ext cx="7953375" cy="4333875"/>
          </a:xfrm>
          <a:prstGeom prst="rect">
            <a:avLst/>
          </a:prstGeom>
        </p:spPr>
      </p:pic>
    </p:spTree>
    <p:extLst>
      <p:ext uri="{BB962C8B-B14F-4D97-AF65-F5344CB8AC3E}">
        <p14:creationId xmlns:p14="http://schemas.microsoft.com/office/powerpoint/2010/main" val="3571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14400"/>
          </a:xfrm>
        </p:spPr>
        <p:txBody>
          <a:bodyPr>
            <a:noAutofit/>
          </a:bodyPr>
          <a:lstStyle/>
          <a:p>
            <a:pPr lvl="0">
              <a:defRPr sz="1800" b="0">
                <a:solidFill>
                  <a:srgbClr val="000000"/>
                </a:solidFill>
              </a:defRPr>
            </a:pPr>
            <a:r>
              <a:rPr lang="en-US" sz="2500" b="1" dirty="0">
                <a:solidFill>
                  <a:srgbClr val="0070C0"/>
                </a:solidFill>
                <a:latin typeface="Bookman Old Style" panose="02050604050505020204" pitchFamily="18" charset="0"/>
              </a:rPr>
              <a:t>ACCIDENTS DUE TO LACK OF DOMESTIC SHIPS REGULATIONS</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4" name="Picture 3"/>
          <p:cNvPicPr>
            <a:picLocks noChangeAspect="1"/>
          </p:cNvPicPr>
          <p:nvPr/>
        </p:nvPicPr>
        <p:blipFill>
          <a:blip r:embed="rId2"/>
          <a:stretch>
            <a:fillRect/>
          </a:stretch>
        </p:blipFill>
        <p:spPr>
          <a:xfrm>
            <a:off x="457200" y="1600200"/>
            <a:ext cx="7924800" cy="3657600"/>
          </a:xfrm>
          <a:prstGeom prst="rect">
            <a:avLst/>
          </a:prstGeom>
        </p:spPr>
      </p:pic>
    </p:spTree>
    <p:extLst>
      <p:ext uri="{BB962C8B-B14F-4D97-AF65-F5344CB8AC3E}">
        <p14:creationId xmlns:p14="http://schemas.microsoft.com/office/powerpoint/2010/main" val="92198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914400"/>
          </a:xfrm>
        </p:spPr>
        <p:txBody>
          <a:bodyPr>
            <a:noAutofit/>
          </a:bodyPr>
          <a:lstStyle/>
          <a:p>
            <a:pPr lvl="0">
              <a:defRPr sz="1800" b="0">
                <a:solidFill>
                  <a:srgbClr val="000000"/>
                </a:solidFill>
              </a:defRPr>
            </a:pPr>
            <a:r>
              <a:rPr lang="en-US" sz="2500" b="1" dirty="0">
                <a:solidFill>
                  <a:srgbClr val="0070C0"/>
                </a:solidFill>
                <a:latin typeface="Bookman Old Style" panose="02050604050505020204" pitchFamily="18" charset="0"/>
              </a:rPr>
              <a:t>ACCIDENTS DUE TO LACK OF DOMESTIC SHIPS REGULATIONS</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3" name="Picture 2"/>
          <p:cNvPicPr>
            <a:picLocks noChangeAspect="1"/>
          </p:cNvPicPr>
          <p:nvPr/>
        </p:nvPicPr>
        <p:blipFill>
          <a:blip r:embed="rId2"/>
          <a:stretch>
            <a:fillRect/>
          </a:stretch>
        </p:blipFill>
        <p:spPr>
          <a:xfrm>
            <a:off x="609600" y="1676400"/>
            <a:ext cx="7800975" cy="3629025"/>
          </a:xfrm>
          <a:prstGeom prst="rect">
            <a:avLst/>
          </a:prstGeom>
        </p:spPr>
      </p:pic>
    </p:spTree>
    <p:extLst>
      <p:ext uri="{BB962C8B-B14F-4D97-AF65-F5344CB8AC3E}">
        <p14:creationId xmlns:p14="http://schemas.microsoft.com/office/powerpoint/2010/main" val="40570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14400"/>
          </a:xfrm>
        </p:spPr>
        <p:txBody>
          <a:bodyPr>
            <a:noAutofit/>
          </a:bodyPr>
          <a:lstStyle/>
          <a:p>
            <a:pPr>
              <a:defRPr sz="1800" b="0">
                <a:solidFill>
                  <a:srgbClr val="000000"/>
                </a:solidFill>
              </a:defRPr>
            </a:pPr>
            <a:r>
              <a:rPr lang="en-US" sz="2500" b="1" dirty="0">
                <a:solidFill>
                  <a:srgbClr val="0070C0"/>
                </a:solidFill>
                <a:latin typeface="Bookman Old Style" panose="02050604050505020204" pitchFamily="18" charset="0"/>
              </a:rPr>
              <a:t>THE GCC CODE PURPOSE</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4" name="Picture 3"/>
          <p:cNvPicPr>
            <a:picLocks noChangeAspect="1"/>
          </p:cNvPicPr>
          <p:nvPr/>
        </p:nvPicPr>
        <p:blipFill>
          <a:blip r:embed="rId2"/>
          <a:stretch>
            <a:fillRect/>
          </a:stretch>
        </p:blipFill>
        <p:spPr>
          <a:xfrm>
            <a:off x="495300" y="1273416"/>
            <a:ext cx="8145012" cy="4382112"/>
          </a:xfrm>
          <a:prstGeom prst="rect">
            <a:avLst/>
          </a:prstGeom>
        </p:spPr>
      </p:pic>
      <p:sp>
        <p:nvSpPr>
          <p:cNvPr id="5" name="Rectangle: Rounded Corners 4"/>
          <p:cNvSpPr/>
          <p:nvPr/>
        </p:nvSpPr>
        <p:spPr>
          <a:xfrm>
            <a:off x="762000" y="2819400"/>
            <a:ext cx="7391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Bookman Old Style" panose="02050604050505020204" pitchFamily="18" charset="0"/>
            </a:endParaRPr>
          </a:p>
        </p:txBody>
      </p:sp>
      <p:sp>
        <p:nvSpPr>
          <p:cNvPr id="7" name="TextBox 6"/>
          <p:cNvSpPr txBox="1"/>
          <p:nvPr/>
        </p:nvSpPr>
        <p:spPr>
          <a:xfrm>
            <a:off x="914400" y="2929235"/>
            <a:ext cx="6781800" cy="923330"/>
          </a:xfrm>
          <a:prstGeom prst="rect">
            <a:avLst/>
          </a:prstGeom>
          <a:noFill/>
        </p:spPr>
        <p:txBody>
          <a:bodyPr wrap="square" rtlCol="0">
            <a:spAutoFit/>
          </a:bodyPr>
          <a:lstStyle/>
          <a:p>
            <a:pPr algn="ctr"/>
            <a:r>
              <a:rPr lang="en-US" dirty="0">
                <a:solidFill>
                  <a:schemeClr val="bg1"/>
                </a:solidFill>
                <a:latin typeface="Bookman Old Style" panose="02050604050505020204" pitchFamily="18" charset="0"/>
              </a:rPr>
              <a:t>The GCC Code is intended to regulate safety aspects of vessels operating in GCC waters and to protect the crew personnel, maritime environment and asset</a:t>
            </a:r>
          </a:p>
        </p:txBody>
      </p:sp>
    </p:spTree>
    <p:extLst>
      <p:ext uri="{BB962C8B-B14F-4D97-AF65-F5344CB8AC3E}">
        <p14:creationId xmlns:p14="http://schemas.microsoft.com/office/powerpoint/2010/main" val="83927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14400"/>
          </a:xfrm>
        </p:spPr>
        <p:txBody>
          <a:bodyPr>
            <a:noAutofit/>
          </a:bodyPr>
          <a:lstStyle/>
          <a:p>
            <a:pPr>
              <a:defRPr sz="1800" b="0">
                <a:solidFill>
                  <a:srgbClr val="000000"/>
                </a:solidFill>
              </a:defRPr>
            </a:pPr>
            <a:r>
              <a:rPr lang="en-US" sz="2500" b="1" dirty="0">
                <a:solidFill>
                  <a:srgbClr val="0070C0"/>
                </a:solidFill>
                <a:latin typeface="Bookman Old Style" panose="02050604050505020204" pitchFamily="18" charset="0"/>
              </a:rPr>
              <a:t>THE GCC CODE PURPOSE</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4" name="Picture 3"/>
          <p:cNvPicPr>
            <a:picLocks noChangeAspect="1"/>
          </p:cNvPicPr>
          <p:nvPr/>
        </p:nvPicPr>
        <p:blipFill>
          <a:blip r:embed="rId2"/>
          <a:stretch>
            <a:fillRect/>
          </a:stretch>
        </p:blipFill>
        <p:spPr>
          <a:xfrm>
            <a:off x="495300" y="1273416"/>
            <a:ext cx="8145012" cy="4382112"/>
          </a:xfrm>
          <a:prstGeom prst="rect">
            <a:avLst/>
          </a:prstGeom>
        </p:spPr>
      </p:pic>
      <p:sp>
        <p:nvSpPr>
          <p:cNvPr id="5" name="Rectangle: Rounded Corners 4"/>
          <p:cNvSpPr/>
          <p:nvPr/>
        </p:nvSpPr>
        <p:spPr>
          <a:xfrm>
            <a:off x="762000" y="2819400"/>
            <a:ext cx="7391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Bookman Old Style" panose="02050604050505020204" pitchFamily="18" charset="0"/>
              </a:rPr>
              <a:t>Passenger vessels 12m &lt;= L &lt; 24m and carry less than 200 Passengers</a:t>
            </a:r>
          </a:p>
          <a:p>
            <a:pPr algn="ctr"/>
            <a:endParaRPr lang="en-US" sz="1600" dirty="0">
              <a:solidFill>
                <a:schemeClr val="bg1"/>
              </a:solidFill>
              <a:latin typeface="Bookman Old Style" panose="02050604050505020204" pitchFamily="18" charset="0"/>
            </a:endParaRPr>
          </a:p>
          <a:p>
            <a:pPr algn="ctr"/>
            <a:r>
              <a:rPr lang="en-US" sz="1600" dirty="0">
                <a:solidFill>
                  <a:schemeClr val="bg1"/>
                </a:solidFill>
                <a:latin typeface="Bookman Old Style" panose="02050604050505020204" pitchFamily="18" charset="0"/>
              </a:rPr>
              <a:t>All other vessels L &gt; =12 m </a:t>
            </a:r>
          </a:p>
        </p:txBody>
      </p:sp>
    </p:spTree>
    <p:extLst>
      <p:ext uri="{BB962C8B-B14F-4D97-AF65-F5344CB8AC3E}">
        <p14:creationId xmlns:p14="http://schemas.microsoft.com/office/powerpoint/2010/main" val="159605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14400"/>
          </a:xfrm>
        </p:spPr>
        <p:txBody>
          <a:bodyPr>
            <a:noAutofit/>
          </a:bodyPr>
          <a:lstStyle/>
          <a:p>
            <a:pPr>
              <a:defRPr sz="1800" b="0">
                <a:solidFill>
                  <a:srgbClr val="000000"/>
                </a:solidFill>
              </a:defRPr>
            </a:pPr>
            <a:r>
              <a:rPr lang="en-US" sz="2500" b="1" dirty="0">
                <a:solidFill>
                  <a:srgbClr val="0070C0"/>
                </a:solidFill>
                <a:latin typeface="Bookman Old Style" panose="02050604050505020204" pitchFamily="18" charset="0"/>
              </a:rPr>
              <a:t>GCC CODE FILLING THE REGULATIONS GAP</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5" name="Picture 4"/>
          <p:cNvPicPr>
            <a:picLocks noChangeAspect="1"/>
          </p:cNvPicPr>
          <p:nvPr/>
        </p:nvPicPr>
        <p:blipFill>
          <a:blip r:embed="rId2"/>
          <a:stretch>
            <a:fillRect/>
          </a:stretch>
        </p:blipFill>
        <p:spPr>
          <a:xfrm>
            <a:off x="628650" y="1336976"/>
            <a:ext cx="7962900" cy="4305300"/>
          </a:xfrm>
          <a:prstGeom prst="rect">
            <a:avLst/>
          </a:prstGeom>
        </p:spPr>
      </p:pic>
    </p:spTree>
    <p:extLst>
      <p:ext uri="{BB962C8B-B14F-4D97-AF65-F5344CB8AC3E}">
        <p14:creationId xmlns:p14="http://schemas.microsoft.com/office/powerpoint/2010/main" val="110297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914400"/>
          </a:xfrm>
        </p:spPr>
        <p:txBody>
          <a:bodyPr>
            <a:noAutofit/>
          </a:bodyPr>
          <a:lstStyle/>
          <a:p>
            <a:pPr>
              <a:defRPr sz="1800" b="0">
                <a:solidFill>
                  <a:srgbClr val="000000"/>
                </a:solidFill>
              </a:defRPr>
            </a:pPr>
            <a:r>
              <a:rPr lang="en-US" sz="2500" b="1" dirty="0">
                <a:solidFill>
                  <a:srgbClr val="0070C0"/>
                </a:solidFill>
                <a:latin typeface="Bookman Old Style" panose="02050604050505020204" pitchFamily="18" charset="0"/>
              </a:rPr>
              <a:t>GCC CODE LOAD LINE CERTIFICATE</a:t>
            </a:r>
          </a:p>
        </p:txBody>
      </p:sp>
      <p:sp>
        <p:nvSpPr>
          <p:cNvPr id="9" name="Shape 74"/>
          <p:cNvSpPr txBox="1">
            <a:spLocks/>
          </p:cNvSpPr>
          <p:nvPr/>
        </p:nvSpPr>
        <p:spPr>
          <a:xfrm>
            <a:off x="1219200" y="1905000"/>
            <a:ext cx="6781800" cy="3737276"/>
          </a:xfrm>
          <a:prstGeom prst="rect">
            <a:avLst/>
          </a:prstGeom>
        </p:spPr>
        <p:txBody>
          <a:bodyPr vert="horz" lIns="45719" tIns="45719" rIns="45719" bIns="45719" rtlCol="0">
            <a:normAutofit/>
          </a:bodyPr>
          <a:lstStyle>
            <a:lvl1pPr marL="342900" indent="-342900" algn="l" defTabSz="914400" rtl="0" eaLnBrk="1" latinLnBrk="0" hangingPunct="1">
              <a:spcBef>
                <a:spcPct val="20000"/>
              </a:spcBef>
              <a:buFont typeface="Arial" pitchFamily="34" charset="0"/>
              <a:buChar char="•"/>
              <a:defRPr sz="3200" kern="1200">
                <a:solidFill>
                  <a:srgbClr val="37328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37328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37328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37328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800"/>
              </a:spcBef>
              <a:buFont typeface="Wingdings"/>
              <a:buChar char="•"/>
              <a:defRPr sz="1800"/>
            </a:pPr>
            <a:endParaRPr lang="en-US" sz="2200" dirty="0">
              <a:solidFill>
                <a:srgbClr val="002060"/>
              </a:solidFill>
              <a:latin typeface="Arial"/>
              <a:ea typeface="Arial"/>
              <a:cs typeface="Arial"/>
              <a:sym typeface="Arial"/>
            </a:endParaRPr>
          </a:p>
        </p:txBody>
      </p:sp>
      <p:pic>
        <p:nvPicPr>
          <p:cNvPr id="3" name="Picture 2"/>
          <p:cNvPicPr>
            <a:picLocks noChangeAspect="1"/>
          </p:cNvPicPr>
          <p:nvPr/>
        </p:nvPicPr>
        <p:blipFill>
          <a:blip r:embed="rId2"/>
          <a:stretch>
            <a:fillRect/>
          </a:stretch>
        </p:blipFill>
        <p:spPr>
          <a:xfrm>
            <a:off x="509814" y="1219200"/>
            <a:ext cx="8115300" cy="4423076"/>
          </a:xfrm>
          <a:prstGeom prst="rect">
            <a:avLst/>
          </a:prstGeom>
        </p:spPr>
      </p:pic>
    </p:spTree>
    <p:extLst>
      <p:ext uri="{BB962C8B-B14F-4D97-AF65-F5344CB8AC3E}">
        <p14:creationId xmlns:p14="http://schemas.microsoft.com/office/powerpoint/2010/main" val="4247188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sneef PowerPoint" id="{247FE427-FFB8-492B-9AF2-AE7F7A13BB09}" vid="{D6C674D6-2E27-4E1A-BA56-62BD0D3FF1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d10e9a1-6ee9-484e-a1ac-8e8bb05b11d4">TAS2014-819247470-562</_dlc_DocId>
    <_dlc_DocIdUrl xmlns="fd10e9a1-6ee9-484e-a1ac-8e8bb05b11d4">
      <Url>https://tasneefhq.sharepoint.com/sites/Corp/com/mrk/_layouts/15/DocIdRedir.aspx?ID=TAS2014-819247470-562</Url>
      <Description>TAS2014-819247470-562</Description>
    </_dlc_DocIdUrl>
    <SharedWithUsers xmlns="fd10e9a1-6ee9-484e-a1ac-8e8bb05b11d4">
      <UserInfo>
        <DisplayName>Rasheed Kilany</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6C7F459F04F841BE54D1AEB942AD1A" ma:contentTypeVersion="7" ma:contentTypeDescription="Create a new document." ma:contentTypeScope="" ma:versionID="3af61b1b2e24b198f949732aec2b4b19">
  <xsd:schema xmlns:xsd="http://www.w3.org/2001/XMLSchema" xmlns:xs="http://www.w3.org/2001/XMLSchema" xmlns:p="http://schemas.microsoft.com/office/2006/metadata/properties" xmlns:ns2="fd10e9a1-6ee9-484e-a1ac-8e8bb05b11d4" targetNamespace="http://schemas.microsoft.com/office/2006/metadata/properties" ma:root="true" ma:fieldsID="f6e299a705089f8bb9bf31a4832b1d7b" ns2:_="">
    <xsd:import namespace="fd10e9a1-6ee9-484e-a1ac-8e8bb05b11d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0e9a1-6ee9-484e-a1ac-8e8bb05b11d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D76AA0-F589-4BFD-8A11-2AA653D6AA37}">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fd10e9a1-6ee9-484e-a1ac-8e8bb05b11d4"/>
  </ds:schemaRefs>
</ds:datastoreItem>
</file>

<file path=customXml/itemProps2.xml><?xml version="1.0" encoding="utf-8"?>
<ds:datastoreItem xmlns:ds="http://schemas.openxmlformats.org/officeDocument/2006/customXml" ds:itemID="{75241E53-F133-4907-B2ED-94C77F3E5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10e9a1-6ee9-484e-a1ac-8e8bb05b1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A5C788-A033-45AE-8779-4791BA43E36C}">
  <ds:schemaRefs>
    <ds:schemaRef ds:uri="http://schemas.microsoft.com/sharepoint/events"/>
  </ds:schemaRefs>
</ds:datastoreItem>
</file>

<file path=customXml/itemProps4.xml><?xml version="1.0" encoding="utf-8"?>
<ds:datastoreItem xmlns:ds="http://schemas.openxmlformats.org/officeDocument/2006/customXml" ds:itemID="{35AC015D-3D93-4167-9804-CF13CA15A5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Tasneef-PowerPoint</Template>
  <TotalTime>841</TotalTime>
  <Words>1077</Words>
  <Application>Microsoft Office PowerPoint</Application>
  <PresentationFormat>On-screen Show (4:3)</PresentationFormat>
  <Paragraphs>111</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Bookman Old Style</vt:lpstr>
      <vt:lpstr>Calibri</vt:lpstr>
      <vt:lpstr>Wingdings</vt:lpstr>
      <vt:lpstr>Office Theme</vt:lpstr>
      <vt:lpstr>  “THE SAFETY REGULATIONS FOR SHIPS THAT ARE NOT COVERED BY THE INTERNATIONAL  CONVENTIONS”  THE CABINET RESOLUTION NO.(29) OF 2013</vt:lpstr>
      <vt:lpstr>SHIP REGULATIONS HISTORY</vt:lpstr>
      <vt:lpstr>SHIP REGULATIONS</vt:lpstr>
      <vt:lpstr>ACCIDENTS DUE TO LACK OF DOMESTIC SHIPS REGULATIONS</vt:lpstr>
      <vt:lpstr>ACCIDENTS DUE TO LACK OF DOMESTIC SHIPS REGULATIONS</vt:lpstr>
      <vt:lpstr>THE GCC CODE PURPOSE</vt:lpstr>
      <vt:lpstr>THE GCC CODE PURPOSE</vt:lpstr>
      <vt:lpstr>GCC CODE FILLING THE REGULATIONS GAP</vt:lpstr>
      <vt:lpstr>GCC CODE LOAD LINE CERTIFICATE</vt:lpstr>
      <vt:lpstr>GCC CODE PASSENGER SHIPS CERTIFICATE</vt:lpstr>
      <vt:lpstr>DEFINITIONS</vt:lpstr>
      <vt:lpstr>APPLICABILITY</vt:lpstr>
      <vt:lpstr>CONTENTS</vt:lpstr>
      <vt:lpstr>SURVEY SCOPES</vt:lpstr>
      <vt:lpstr>CERTIFICATIONS</vt:lpstr>
      <vt:lpstr>GCC CODE ADDITIONAL CERTIFICATES</vt:lpstr>
      <vt:lpstr>GCC CODE vs INTERNATIONAL CERTIFICATIONS</vt:lpstr>
      <vt:lpstr>GCC CERTIFICATES</vt:lpstr>
      <vt:lpstr>BENEFITS TO OWNERS</vt:lpstr>
      <vt:lpstr>BENEFITS TO AUTHORITY</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Raafat Khalifa</dc:creator>
  <cp:keywords>Tasneef PowerPoint</cp:keywords>
  <cp:lastModifiedBy>Gulab Ramchandani</cp:lastModifiedBy>
  <cp:revision>70</cp:revision>
  <dcterms:created xsi:type="dcterms:W3CDTF">2016-05-08T15:34:06Z</dcterms:created>
  <dcterms:modified xsi:type="dcterms:W3CDTF">2017-03-23T04:26:41Z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0x0101008D6C7F459F04F841BE54D1AEB942AD1A</vt:lpwstr>
  </property>
  <property fmtid="{D5CDD505-2E9C-101B-9397-08002B2CF9AE}" pid="3" name="_dlc_DocIdItemGuid">
    <vt:lpwstr>d9b3747d-d1d2-46a4-9e01-9acabe4995da</vt:lpwstr>
  </property>
</Properties>
</file>